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915" r:id="rId3"/>
    <p:sldId id="907" r:id="rId4"/>
    <p:sldId id="908" r:id="rId5"/>
    <p:sldId id="909" r:id="rId6"/>
    <p:sldId id="910" r:id="rId7"/>
    <p:sldId id="911" r:id="rId8"/>
    <p:sldId id="912" r:id="rId9"/>
    <p:sldId id="847" r:id="rId10"/>
    <p:sldId id="914" r:id="rId11"/>
    <p:sldId id="916" r:id="rId12"/>
    <p:sldId id="917" r:id="rId13"/>
    <p:sldId id="918" r:id="rId14"/>
    <p:sldId id="919" r:id="rId15"/>
    <p:sldId id="848" r:id="rId16"/>
    <p:sldId id="920" r:id="rId17"/>
    <p:sldId id="849" r:id="rId18"/>
    <p:sldId id="850" r:id="rId19"/>
    <p:sldId id="851" r:id="rId20"/>
    <p:sldId id="852" r:id="rId21"/>
    <p:sldId id="853" r:id="rId22"/>
    <p:sldId id="854" r:id="rId23"/>
    <p:sldId id="857" r:id="rId24"/>
    <p:sldId id="922" r:id="rId25"/>
    <p:sldId id="923" r:id="rId26"/>
    <p:sldId id="924" r:id="rId27"/>
    <p:sldId id="926" r:id="rId28"/>
    <p:sldId id="925" r:id="rId29"/>
    <p:sldId id="855" r:id="rId30"/>
    <p:sldId id="856" r:id="rId31"/>
    <p:sldId id="921" r:id="rId32"/>
    <p:sldId id="861" r:id="rId33"/>
    <p:sldId id="862" r:id="rId34"/>
    <p:sldId id="863" r:id="rId35"/>
    <p:sldId id="932" r:id="rId36"/>
    <p:sldId id="933" r:id="rId37"/>
    <p:sldId id="934" r:id="rId38"/>
    <p:sldId id="935" r:id="rId39"/>
    <p:sldId id="936" r:id="rId40"/>
    <p:sldId id="937" r:id="rId41"/>
    <p:sldId id="865" r:id="rId42"/>
    <p:sldId id="867" r:id="rId43"/>
    <p:sldId id="868" r:id="rId44"/>
    <p:sldId id="930" r:id="rId45"/>
    <p:sldId id="931" r:id="rId46"/>
    <p:sldId id="941" r:id="rId47"/>
    <p:sldId id="938" r:id="rId48"/>
    <p:sldId id="939" r:id="rId49"/>
    <p:sldId id="940" r:id="rId50"/>
    <p:sldId id="869" r:id="rId51"/>
    <p:sldId id="871" r:id="rId52"/>
    <p:sldId id="872" r:id="rId53"/>
    <p:sldId id="873" r:id="rId54"/>
    <p:sldId id="875" r:id="rId55"/>
    <p:sldId id="890" r:id="rId56"/>
    <p:sldId id="942" r:id="rId57"/>
    <p:sldId id="550" r:id="rId5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3" autoAdjust="0"/>
    <p:restoredTop sz="96929" autoAdjust="0"/>
  </p:normalViewPr>
  <p:slideViewPr>
    <p:cSldViewPr snapToGrid="0">
      <p:cViewPr varScale="1">
        <p:scale>
          <a:sx n="81" d="100"/>
          <a:sy n="81" d="100"/>
        </p:scale>
        <p:origin x="-141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9.v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wmf"/><Relationship Id="rId18" Type="http://schemas.openxmlformats.org/officeDocument/2006/relationships/image" Target="../media/image91.wmf"/><Relationship Id="rId26" Type="http://schemas.openxmlformats.org/officeDocument/2006/relationships/image" Target="../media/image99.wmf"/><Relationship Id="rId39" Type="http://schemas.openxmlformats.org/officeDocument/2006/relationships/image" Target="../media/image112.wmf"/><Relationship Id="rId3" Type="http://schemas.openxmlformats.org/officeDocument/2006/relationships/image" Target="../media/image76.wmf"/><Relationship Id="rId21" Type="http://schemas.openxmlformats.org/officeDocument/2006/relationships/image" Target="../media/image94.wmf"/><Relationship Id="rId34" Type="http://schemas.openxmlformats.org/officeDocument/2006/relationships/image" Target="../media/image107.wmf"/><Relationship Id="rId42" Type="http://schemas.openxmlformats.org/officeDocument/2006/relationships/image" Target="../media/image115.wmf"/><Relationship Id="rId47" Type="http://schemas.openxmlformats.org/officeDocument/2006/relationships/image" Target="../media/image120.wmf"/><Relationship Id="rId50" Type="http://schemas.openxmlformats.org/officeDocument/2006/relationships/image" Target="../media/image123.wmf"/><Relationship Id="rId7" Type="http://schemas.openxmlformats.org/officeDocument/2006/relationships/image" Target="../media/image80.wmf"/><Relationship Id="rId12" Type="http://schemas.openxmlformats.org/officeDocument/2006/relationships/image" Target="../media/image85.wmf"/><Relationship Id="rId17" Type="http://schemas.openxmlformats.org/officeDocument/2006/relationships/image" Target="../media/image90.wmf"/><Relationship Id="rId25" Type="http://schemas.openxmlformats.org/officeDocument/2006/relationships/image" Target="../media/image98.wmf"/><Relationship Id="rId33" Type="http://schemas.openxmlformats.org/officeDocument/2006/relationships/image" Target="../media/image106.wmf"/><Relationship Id="rId38" Type="http://schemas.openxmlformats.org/officeDocument/2006/relationships/image" Target="../media/image111.wmf"/><Relationship Id="rId46" Type="http://schemas.openxmlformats.org/officeDocument/2006/relationships/image" Target="../media/image119.wmf"/><Relationship Id="rId2" Type="http://schemas.openxmlformats.org/officeDocument/2006/relationships/image" Target="../media/image75.wmf"/><Relationship Id="rId16" Type="http://schemas.openxmlformats.org/officeDocument/2006/relationships/image" Target="../media/image89.wmf"/><Relationship Id="rId20" Type="http://schemas.openxmlformats.org/officeDocument/2006/relationships/image" Target="../media/image93.wmf"/><Relationship Id="rId29" Type="http://schemas.openxmlformats.org/officeDocument/2006/relationships/image" Target="../media/image102.wmf"/><Relationship Id="rId41" Type="http://schemas.openxmlformats.org/officeDocument/2006/relationships/image" Target="../media/image114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11" Type="http://schemas.openxmlformats.org/officeDocument/2006/relationships/image" Target="../media/image84.wmf"/><Relationship Id="rId24" Type="http://schemas.openxmlformats.org/officeDocument/2006/relationships/image" Target="../media/image97.wmf"/><Relationship Id="rId32" Type="http://schemas.openxmlformats.org/officeDocument/2006/relationships/image" Target="../media/image105.wmf"/><Relationship Id="rId37" Type="http://schemas.openxmlformats.org/officeDocument/2006/relationships/image" Target="../media/image110.wmf"/><Relationship Id="rId40" Type="http://schemas.openxmlformats.org/officeDocument/2006/relationships/image" Target="../media/image113.wmf"/><Relationship Id="rId45" Type="http://schemas.openxmlformats.org/officeDocument/2006/relationships/image" Target="../media/image118.wmf"/><Relationship Id="rId5" Type="http://schemas.openxmlformats.org/officeDocument/2006/relationships/image" Target="../media/image78.wmf"/><Relationship Id="rId15" Type="http://schemas.openxmlformats.org/officeDocument/2006/relationships/image" Target="../media/image88.wmf"/><Relationship Id="rId23" Type="http://schemas.openxmlformats.org/officeDocument/2006/relationships/image" Target="../media/image96.wmf"/><Relationship Id="rId28" Type="http://schemas.openxmlformats.org/officeDocument/2006/relationships/image" Target="../media/image101.wmf"/><Relationship Id="rId36" Type="http://schemas.openxmlformats.org/officeDocument/2006/relationships/image" Target="../media/image109.wmf"/><Relationship Id="rId49" Type="http://schemas.openxmlformats.org/officeDocument/2006/relationships/image" Target="../media/image122.wmf"/><Relationship Id="rId10" Type="http://schemas.openxmlformats.org/officeDocument/2006/relationships/image" Target="../media/image83.wmf"/><Relationship Id="rId19" Type="http://schemas.openxmlformats.org/officeDocument/2006/relationships/image" Target="../media/image92.wmf"/><Relationship Id="rId31" Type="http://schemas.openxmlformats.org/officeDocument/2006/relationships/image" Target="../media/image104.wmf"/><Relationship Id="rId44" Type="http://schemas.openxmlformats.org/officeDocument/2006/relationships/image" Target="../media/image117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Relationship Id="rId14" Type="http://schemas.openxmlformats.org/officeDocument/2006/relationships/image" Target="../media/image87.wmf"/><Relationship Id="rId22" Type="http://schemas.openxmlformats.org/officeDocument/2006/relationships/image" Target="../media/image95.wmf"/><Relationship Id="rId27" Type="http://schemas.openxmlformats.org/officeDocument/2006/relationships/image" Target="../media/image100.wmf"/><Relationship Id="rId30" Type="http://schemas.openxmlformats.org/officeDocument/2006/relationships/image" Target="../media/image103.wmf"/><Relationship Id="rId35" Type="http://schemas.openxmlformats.org/officeDocument/2006/relationships/image" Target="../media/image108.wmf"/><Relationship Id="rId43" Type="http://schemas.openxmlformats.org/officeDocument/2006/relationships/image" Target="../media/image116.wmf"/><Relationship Id="rId48" Type="http://schemas.openxmlformats.org/officeDocument/2006/relationships/image" Target="../media/image121.wmf"/><Relationship Id="rId8" Type="http://schemas.openxmlformats.org/officeDocument/2006/relationships/image" Target="../media/image8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F4038-31A5-42DC-8792-15F8B1F5E472}" type="datetimeFigureOut">
              <a:rPr lang="zh-CN" altLang="en-US" smtClean="0"/>
              <a:pPr/>
              <a:t>2018-06-04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3079B-FC72-41AC-9FC3-2D9132B62C2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0F279-7163-4C58-B438-E47287865230}" type="slidenum">
              <a:rPr lang="en-US" altLang="zh-CN" smtClean="0">
                <a:ea typeface="宋体" charset="-122"/>
              </a:rPr>
              <a:pPr/>
              <a:t>3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FABAD-B635-4071-A5ED-2611358C427B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49EE8-453C-4989-9C07-7E3882D66D59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9EC54-E81D-4F62-958B-3A40FC4AB7C2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82DBD-C202-43FD-A0A6-23AD55C449E1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082ED-F9F8-4D1F-B48C-B787263EB487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774F2E-B43C-404A-AC2C-03FA5DB2BF3E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2A0CC-E707-45DC-98A4-9A254943E7ED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2A0CC-E707-45DC-98A4-9A254943E7ED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2A0CC-E707-45DC-98A4-9A254943E7ED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2A0CC-E707-45DC-98A4-9A254943E7ED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E84CD-DDD4-4B97-9BD5-4E4166CB254E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2A0CC-E707-45DC-98A4-9A254943E7ED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2A0CC-E707-45DC-98A4-9A254943E7ED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E4667-C48F-41D8-9137-55A2B6F2E9FE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B85C9-14F2-4DFD-9338-8DBAC7540485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03D85B-D064-4275-B2DB-AC4101DF737A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EB2A6-C22A-432B-B7F8-93F5033E98FE}" type="slidenum">
              <a:rPr lang="en-US" altLang="zh-CN"/>
              <a:pPr/>
              <a:t>33</a:t>
            </a:fld>
            <a:endParaRPr lang="en-US" altLang="zh-CN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7D852-0FC5-47B3-B50F-2E6D96189E2A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B55B7-FAA5-460E-99D4-C177FAB1132A}" type="slidenum">
              <a:rPr lang="en-US" altLang="zh-CN"/>
              <a:pPr/>
              <a:t>35</a:t>
            </a:fld>
            <a:endParaRPr lang="en-US" altLang="zh-CN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B55B7-FAA5-460E-99D4-C177FAB1132A}" type="slidenum">
              <a:rPr lang="en-US" altLang="zh-CN"/>
              <a:pPr/>
              <a:t>41</a:t>
            </a:fld>
            <a:endParaRPr lang="en-US" altLang="zh-CN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FF4B1-7EEE-49F4-8542-A069543E5CBE}" type="slidenum">
              <a:rPr lang="en-US" altLang="zh-CN"/>
              <a:pPr/>
              <a:t>42</a:t>
            </a:fld>
            <a:endParaRPr lang="en-US" altLang="zh-CN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7879FE-2AF0-45EF-A172-371519D9FE0E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3EBE1-7AD0-42CC-89E3-AED2C1D3B66B}" type="slidenum">
              <a:rPr lang="en-US" altLang="zh-CN"/>
              <a:pPr/>
              <a:t>43</a:t>
            </a:fld>
            <a:endParaRPr lang="en-US" altLang="zh-CN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5BC6F-06D4-4212-8C7D-45D3AF70C172}" type="slidenum">
              <a:rPr lang="en-US" altLang="zh-CN"/>
              <a:pPr/>
              <a:t>50</a:t>
            </a:fld>
            <a:endParaRPr lang="en-US" altLang="zh-CN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F5068-D723-41F0-B23B-23D616EB5996}" type="slidenum">
              <a:rPr lang="en-US" altLang="zh-CN"/>
              <a:pPr/>
              <a:t>51</a:t>
            </a:fld>
            <a:endParaRPr lang="en-US" altLang="zh-CN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11ED5-C455-4A6D-A590-8B69EC3CF37C}" type="slidenum">
              <a:rPr lang="en-US" altLang="zh-CN"/>
              <a:pPr/>
              <a:t>52</a:t>
            </a:fld>
            <a:endParaRPr lang="en-US" altLang="zh-CN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07AC0-8A56-47A3-A522-8F386623C741}" type="slidenum">
              <a:rPr lang="en-US" altLang="zh-CN"/>
              <a:pPr/>
              <a:t>53</a:t>
            </a:fld>
            <a:endParaRPr lang="en-US" altLang="zh-CN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B6121-7D2C-49B6-8EB8-1489C784FDB9}" type="slidenum">
              <a:rPr lang="en-US" altLang="zh-CN"/>
              <a:pPr/>
              <a:t>54</a:t>
            </a:fld>
            <a:endParaRPr lang="en-US" altLang="zh-CN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515776-1DAE-40E3-843A-88F79D4B315F}" type="slidenum">
              <a:rPr lang="en-US" altLang="zh-CN"/>
              <a:pPr/>
              <a:t>55</a:t>
            </a:fld>
            <a:endParaRPr lang="en-US" altLang="zh-CN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E84CD-DDD4-4B97-9BD5-4E4166CB254E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E84CD-DDD4-4B97-9BD5-4E4166CB254E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E84CD-DDD4-4B97-9BD5-4E4166CB254E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E34C0-61FA-4672-ACD0-D83627C1D614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9EBAE-0A89-437A-8506-6DC2EE2B550A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FABAD-B635-4071-A5ED-2611358C427B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2018-06-04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0851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2018-06-04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7031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2018-06-04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08332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9845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F7670D5A-9AA8-47FD-90E8-9D8F0B258626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47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247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4D73A-8383-4826-901B-71EEA29B67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2018-06-04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9414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2018-06-04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3123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2018-06-04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9320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2018-06-04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201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2018-06-04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8861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2018-06-04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7371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2018-06-04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5368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D084-5FED-4D4D-B922-9CE7DAB19958}" type="datetimeFigureOut">
              <a:rPr lang="zh-CN" altLang="en-US" smtClean="0"/>
              <a:pPr/>
              <a:t>2018-06-04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9000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D084-5FED-4D4D-B922-9CE7DAB19958}" type="datetimeFigureOut">
              <a:rPr lang="zh-CN" altLang="en-US" smtClean="0"/>
              <a:pPr/>
              <a:t>2018-06-04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8EE16-D2A0-4C6E-9660-6AAF975D9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3017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37.xml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5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" Target="slide40.xml"/><Relationship Id="rId7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9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2.bin"/><Relationship Id="rId18" Type="http://schemas.openxmlformats.org/officeDocument/2006/relationships/oleObject" Target="../embeddings/oleObject47.bin"/><Relationship Id="rId26" Type="http://schemas.openxmlformats.org/officeDocument/2006/relationships/oleObject" Target="../embeddings/oleObject55.bin"/><Relationship Id="rId39" Type="http://schemas.openxmlformats.org/officeDocument/2006/relationships/oleObject" Target="../embeddings/oleObject68.bin"/><Relationship Id="rId3" Type="http://schemas.openxmlformats.org/officeDocument/2006/relationships/notesSlide" Target="../notesSlides/notesSlide36.xml"/><Relationship Id="rId21" Type="http://schemas.openxmlformats.org/officeDocument/2006/relationships/oleObject" Target="../embeddings/oleObject50.bin"/><Relationship Id="rId34" Type="http://schemas.openxmlformats.org/officeDocument/2006/relationships/oleObject" Target="../embeddings/oleObject63.bin"/><Relationship Id="rId42" Type="http://schemas.openxmlformats.org/officeDocument/2006/relationships/oleObject" Target="../embeddings/oleObject71.bin"/><Relationship Id="rId47" Type="http://schemas.openxmlformats.org/officeDocument/2006/relationships/oleObject" Target="../embeddings/oleObject76.bin"/><Relationship Id="rId50" Type="http://schemas.openxmlformats.org/officeDocument/2006/relationships/oleObject" Target="../embeddings/oleObject79.bin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4.bin"/><Relationship Id="rId33" Type="http://schemas.openxmlformats.org/officeDocument/2006/relationships/oleObject" Target="../embeddings/oleObject62.bin"/><Relationship Id="rId38" Type="http://schemas.openxmlformats.org/officeDocument/2006/relationships/oleObject" Target="../embeddings/oleObject67.bin"/><Relationship Id="rId46" Type="http://schemas.openxmlformats.org/officeDocument/2006/relationships/oleObject" Target="../embeddings/oleObject75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9.bin"/><Relationship Id="rId29" Type="http://schemas.openxmlformats.org/officeDocument/2006/relationships/oleObject" Target="../embeddings/oleObject58.bin"/><Relationship Id="rId41" Type="http://schemas.openxmlformats.org/officeDocument/2006/relationships/oleObject" Target="../embeddings/oleObject7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24" Type="http://schemas.openxmlformats.org/officeDocument/2006/relationships/oleObject" Target="../embeddings/oleObject53.bin"/><Relationship Id="rId32" Type="http://schemas.openxmlformats.org/officeDocument/2006/relationships/oleObject" Target="../embeddings/oleObject61.bin"/><Relationship Id="rId37" Type="http://schemas.openxmlformats.org/officeDocument/2006/relationships/oleObject" Target="../embeddings/oleObject66.bin"/><Relationship Id="rId40" Type="http://schemas.openxmlformats.org/officeDocument/2006/relationships/oleObject" Target="../embeddings/oleObject69.bin"/><Relationship Id="rId45" Type="http://schemas.openxmlformats.org/officeDocument/2006/relationships/oleObject" Target="../embeddings/oleObject74.bin"/><Relationship Id="rId53" Type="http://schemas.openxmlformats.org/officeDocument/2006/relationships/oleObject" Target="../embeddings/oleObject82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52.bin"/><Relationship Id="rId28" Type="http://schemas.openxmlformats.org/officeDocument/2006/relationships/oleObject" Target="../embeddings/oleObject57.bin"/><Relationship Id="rId36" Type="http://schemas.openxmlformats.org/officeDocument/2006/relationships/oleObject" Target="../embeddings/oleObject65.bin"/><Relationship Id="rId49" Type="http://schemas.openxmlformats.org/officeDocument/2006/relationships/oleObject" Target="../embeddings/oleObject78.bin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8.bin"/><Relationship Id="rId31" Type="http://schemas.openxmlformats.org/officeDocument/2006/relationships/oleObject" Target="../embeddings/oleObject60.bin"/><Relationship Id="rId44" Type="http://schemas.openxmlformats.org/officeDocument/2006/relationships/oleObject" Target="../embeddings/oleObject73.bin"/><Relationship Id="rId52" Type="http://schemas.openxmlformats.org/officeDocument/2006/relationships/oleObject" Target="../embeddings/oleObject81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51.bin"/><Relationship Id="rId27" Type="http://schemas.openxmlformats.org/officeDocument/2006/relationships/oleObject" Target="../embeddings/oleObject56.bin"/><Relationship Id="rId30" Type="http://schemas.openxmlformats.org/officeDocument/2006/relationships/oleObject" Target="../embeddings/oleObject59.bin"/><Relationship Id="rId35" Type="http://schemas.openxmlformats.org/officeDocument/2006/relationships/oleObject" Target="../embeddings/oleObject64.bin"/><Relationship Id="rId43" Type="http://schemas.openxmlformats.org/officeDocument/2006/relationships/oleObject" Target="../embeddings/oleObject72.bin"/><Relationship Id="rId48" Type="http://schemas.openxmlformats.org/officeDocument/2006/relationships/oleObject" Target="../embeddings/oleObject77.bin"/><Relationship Id="rId8" Type="http://schemas.openxmlformats.org/officeDocument/2006/relationships/oleObject" Target="../embeddings/oleObject37.bin"/><Relationship Id="rId51" Type="http://schemas.openxmlformats.org/officeDocument/2006/relationships/oleObject" Target="../embeddings/oleObject80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70670" y="1438182"/>
            <a:ext cx="6702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成果展示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69422" y="3657601"/>
            <a:ext cx="417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746593"/>
            <a:ext cx="9144000" cy="71414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317725"/>
            <a:ext cx="9144000" cy="2285992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060" y="1829209"/>
            <a:ext cx="7262523" cy="70788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第十二章  图像的频域变换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副标题 4"/>
          <p:cNvSpPr>
            <a:spLocks noGrp="1"/>
          </p:cNvSpPr>
          <p:nvPr/>
        </p:nvSpPr>
        <p:spPr bwMode="auto">
          <a:xfrm>
            <a:off x="4153988" y="5060560"/>
            <a:ext cx="4800600" cy="1346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巫义锐</a:t>
            </a:r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河海大学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计算机与信息学院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01660" y="1762814"/>
            <a:ext cx="4703974" cy="4732256"/>
          </a:xfrm>
        </p:spPr>
        <p:txBody>
          <a:bodyPr>
            <a:normAutofit/>
          </a:bodyPr>
          <a:lstStyle/>
          <a:p>
            <a:pPr latinLnBrk="1"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时域：以时间作为自变量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atinLnBrk="1">
              <a:lnSpc>
                <a:spcPct val="120000"/>
              </a:lnSpc>
              <a:buNone/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例子：波形图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en-US" dirty="0" smtClean="0">
              <a:latin typeface="楷体" pitchFamily="49" charset="-122"/>
              <a:ea typeface="楷体" pitchFamily="49" charset="-122"/>
            </a:endParaRPr>
          </a:p>
          <a:p>
            <a:pPr latinLnBrk="1"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频域：以频率作为自变量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atinLnBrk="1">
              <a:lnSpc>
                <a:spcPct val="120000"/>
              </a:lnSpc>
              <a:buNone/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例子：频谱图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  <a:sym typeface="Wingdings" pitchFamily="2" charset="2"/>
              </a:rPr>
              <a:t>)</a:t>
            </a:r>
            <a:endParaRPr lang="zh-CN" altLang="en-US" dirty="0" smtClean="0">
              <a:latin typeface="楷体" pitchFamily="49" charset="-122"/>
              <a:ea typeface="楷体" pitchFamily="49" charset="-122"/>
            </a:endParaRPr>
          </a:p>
          <a:p>
            <a:pPr latinLnBrk="1"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空间域：以空间坐标作为自变量</a:t>
            </a: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None/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例子：数字图像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en-US" b="1" dirty="0" smtClean="0">
              <a:ea typeface="华文细黑" pitchFamily="2" charset="-122"/>
            </a:endParaRPr>
          </a:p>
        </p:txBody>
      </p:sp>
      <p:sp>
        <p:nvSpPr>
          <p:cNvPr id="36867" name="Text Box 2052"/>
          <p:cNvSpPr txBox="1">
            <a:spLocks noChangeArrowheads="1"/>
          </p:cNvSpPr>
          <p:nvPr/>
        </p:nvSpPr>
        <p:spPr bwMode="auto">
          <a:xfrm>
            <a:off x="1828800" y="2743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endParaRPr lang="zh-CN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36868" name="Rectangle 2053"/>
          <p:cNvSpPr>
            <a:spLocks noGrp="1" noChangeArrowheads="1"/>
          </p:cNvSpPr>
          <p:nvPr>
            <p:ph type="title"/>
          </p:nvPr>
        </p:nvSpPr>
        <p:spPr>
          <a:xfrm>
            <a:off x="695112" y="569601"/>
            <a:ext cx="3830637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问题的提出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5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7802" y="1801799"/>
            <a:ext cx="3129699" cy="109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7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4935" y="3140679"/>
            <a:ext cx="3101419" cy="11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6113693" y="4644936"/>
            <a:ext cx="2376487" cy="1971675"/>
            <a:chOff x="521" y="2886"/>
            <a:chExt cx="1497" cy="1242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521" y="2886"/>
              <a:ext cx="1444" cy="921"/>
              <a:chOff x="530" y="2940"/>
              <a:chExt cx="1444" cy="921"/>
            </a:xfrm>
          </p:grpSpPr>
          <p:grpSp>
            <p:nvGrpSpPr>
              <p:cNvPr id="14" name="Group 6"/>
              <p:cNvGrpSpPr>
                <a:grpSpLocks/>
              </p:cNvGrpSpPr>
              <p:nvPr/>
            </p:nvGrpSpPr>
            <p:grpSpPr bwMode="auto">
              <a:xfrm>
                <a:off x="657" y="3067"/>
                <a:ext cx="726" cy="590"/>
                <a:chOff x="612" y="3067"/>
                <a:chExt cx="726" cy="590"/>
              </a:xfrm>
            </p:grpSpPr>
            <p:sp>
              <p:nvSpPr>
                <p:cNvPr id="17" name="Line 7"/>
                <p:cNvSpPr>
                  <a:spLocks noChangeShapeType="1"/>
                </p:cNvSpPr>
                <p:nvPr/>
              </p:nvSpPr>
              <p:spPr bwMode="auto">
                <a:xfrm>
                  <a:off x="612" y="3067"/>
                  <a:ext cx="7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8" name="Line 8"/>
                <p:cNvSpPr>
                  <a:spLocks noChangeShapeType="1"/>
                </p:cNvSpPr>
                <p:nvPr/>
              </p:nvSpPr>
              <p:spPr bwMode="auto">
                <a:xfrm>
                  <a:off x="612" y="3067"/>
                  <a:ext cx="0" cy="5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530" y="3630"/>
                <a:ext cx="63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行（</a:t>
                </a:r>
                <a:r>
                  <a:rPr lang="en-US" altLang="zh-CN" b="1">
                    <a:solidFill>
                      <a:srgbClr val="FF3399"/>
                    </a:solidFill>
                    <a:latin typeface="黑体" pitchFamily="49" charset="-122"/>
                    <a:ea typeface="黑体" pitchFamily="49" charset="-122"/>
                  </a:rPr>
                  <a:t>i</a:t>
                </a:r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）</a:t>
                </a:r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1339" y="2940"/>
                <a:ext cx="63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列（</a:t>
                </a:r>
                <a:r>
                  <a:rPr lang="en-US" altLang="zh-CN" b="1">
                    <a:solidFill>
                      <a:srgbClr val="3399FF"/>
                    </a:solidFill>
                    <a:latin typeface="黑体" pitchFamily="49" charset="-122"/>
                    <a:ea typeface="黑体" pitchFamily="49" charset="-122"/>
                  </a:rPr>
                  <a:t>j</a:t>
                </a:r>
                <a:r>
                  <a:rPr lang="zh-CN" altLang="en-US" b="1">
                    <a:latin typeface="黑体" pitchFamily="49" charset="-122"/>
                    <a:ea typeface="黑体" pitchFamily="49" charset="-122"/>
                  </a:rPr>
                  <a:t>）</a:t>
                </a:r>
              </a:p>
            </p:txBody>
          </p:sp>
        </p:grp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793" y="3249"/>
              <a:ext cx="12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黑体" pitchFamily="49" charset="-122"/>
                  <a:ea typeface="黑体" pitchFamily="49" charset="-122"/>
                </a:rPr>
                <a:t>矩阵 </a:t>
              </a:r>
              <a:r>
                <a:rPr lang="en-US" altLang="zh-CN" sz="2000" b="1" dirty="0">
                  <a:latin typeface="黑体" pitchFamily="49" charset="-122"/>
                  <a:ea typeface="黑体" pitchFamily="49" charset="-122"/>
                </a:rPr>
                <a:t>A(</a:t>
              </a:r>
              <a:r>
                <a:rPr lang="en-US" altLang="zh-CN" sz="2000" b="1" dirty="0" err="1">
                  <a:solidFill>
                    <a:srgbClr val="FF3399"/>
                  </a:solidFill>
                  <a:latin typeface="黑体" pitchFamily="49" charset="-122"/>
                  <a:ea typeface="黑体" pitchFamily="49" charset="-122"/>
                </a:rPr>
                <a:t>i</a:t>
              </a:r>
              <a:r>
                <a:rPr lang="en-US" altLang="zh-CN" sz="2000" b="1" dirty="0" err="1">
                  <a:latin typeface="黑体" pitchFamily="49" charset="-122"/>
                  <a:ea typeface="黑体" pitchFamily="49" charset="-122"/>
                </a:rPr>
                <a:t>,</a:t>
              </a:r>
              <a:r>
                <a:rPr lang="en-US" altLang="zh-CN" sz="2000" b="1" dirty="0" err="1">
                  <a:solidFill>
                    <a:srgbClr val="3399FF"/>
                  </a:solidFill>
                  <a:latin typeface="黑体" pitchFamily="49" charset="-122"/>
                  <a:ea typeface="黑体" pitchFamily="49" charset="-122"/>
                </a:rPr>
                <a:t>j</a:t>
              </a:r>
              <a:r>
                <a:rPr lang="en-US" altLang="zh-CN" sz="2000" b="1" dirty="0">
                  <a:latin typeface="黑体" pitchFamily="49" charset="-122"/>
                  <a:ea typeface="黑体" pitchFamily="49" charset="-122"/>
                </a:rPr>
                <a:t>)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07" y="3876"/>
              <a:ext cx="136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 smtClean="0">
                  <a:latin typeface="华文细黑" pitchFamily="2" charset="-122"/>
                  <a:ea typeface="华文细黑" pitchFamily="2" charset="-122"/>
                </a:rPr>
                <a:t>图像矩阵</a:t>
              </a:r>
              <a:r>
                <a:rPr lang="zh-CN" altLang="en-US" sz="2000" b="1" dirty="0">
                  <a:latin typeface="华文细黑" pitchFamily="2" charset="-122"/>
                  <a:ea typeface="华文细黑" pitchFamily="2" charset="-122"/>
                </a:rPr>
                <a:t>坐标系</a:t>
              </a:r>
            </a:p>
          </p:txBody>
        </p:sp>
      </p:grp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1349546" y="1965632"/>
            <a:ext cx="4108574" cy="2050187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254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ea typeface="华文行楷" pitchFamily="2" charset="-122"/>
              </a:rPr>
              <a:t>右图为同一信号，相比之下，频域分析该信号更加方便</a:t>
            </a:r>
            <a:endParaRPr lang="zh-CN" sz="2400" b="1" dirty="0">
              <a:solidFill>
                <a:schemeClr val="bg1"/>
              </a:solidFill>
              <a:ea typeface="华文行楷" pitchFamily="2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63953" y="1640266"/>
            <a:ext cx="8606670" cy="3233392"/>
          </a:xfrm>
        </p:spPr>
        <p:txBody>
          <a:bodyPr>
            <a:normAutofit/>
          </a:bodyPr>
          <a:lstStyle/>
          <a:p>
            <a:pPr latinLnBrk="1"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时域分析只能反映信号的幅值随时间的变化情况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atinLnBrk="1"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频域分析反映了信号不同</a:t>
            </a:r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频率组成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及其分量</a:t>
            </a:r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成分大小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，能够提供比时域信号波形更直观，丰富的信息。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atinLnBrk="1">
              <a:lnSpc>
                <a:spcPct val="120000"/>
              </a:lnSpc>
              <a:buNone/>
            </a:pPr>
            <a:endParaRPr lang="zh-CN" altLang="en-US" b="1" dirty="0" smtClean="0">
              <a:ea typeface="华文细黑" pitchFamily="2" charset="-122"/>
            </a:endParaRPr>
          </a:p>
        </p:txBody>
      </p:sp>
      <p:sp>
        <p:nvSpPr>
          <p:cNvPr id="36868" name="Rectangle 2053"/>
          <p:cNvSpPr>
            <a:spLocks noGrp="1" noChangeArrowheads="1"/>
          </p:cNvSpPr>
          <p:nvPr>
            <p:ph type="title"/>
          </p:nvPr>
        </p:nvSpPr>
        <p:spPr>
          <a:xfrm>
            <a:off x="695112" y="569601"/>
            <a:ext cx="3830637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问题的提出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5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378" y="3893269"/>
            <a:ext cx="4068620" cy="145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7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2830" y="3913675"/>
            <a:ext cx="3842930" cy="141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130457" y="5448692"/>
            <a:ext cx="558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图例：受噪声干扰的多频率成分信号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053"/>
          <p:cNvSpPr>
            <a:spLocks noGrp="1" noChangeArrowheads="1"/>
          </p:cNvSpPr>
          <p:nvPr>
            <p:ph type="title"/>
          </p:nvPr>
        </p:nvSpPr>
        <p:spPr>
          <a:xfrm>
            <a:off x="695112" y="569601"/>
            <a:ext cx="6582381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问题的提出：为什么要做图像变换？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58114" name="Picture 2" descr="C:\Users\thinkpad\Desktop\捕获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729" y="1937621"/>
            <a:ext cx="6385035" cy="36942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0294" y="1431169"/>
            <a:ext cx="558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图例：图像信号的频域模型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Rectangle 2051"/>
          <p:cNvSpPr txBox="1">
            <a:spLocks noChangeArrowheads="1"/>
          </p:cNvSpPr>
          <p:nvPr/>
        </p:nvSpPr>
        <p:spPr>
          <a:xfrm>
            <a:off x="263953" y="5703218"/>
            <a:ext cx="8606670" cy="3233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变换后的图像，大部分能量分布于低频谱段，这对图像的压缩、传输都比较有利。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3930" y="1957796"/>
            <a:ext cx="7561263" cy="30972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hlink"/>
              </a:buClr>
              <a:buFont typeface="Wingdings" pitchFamily="2" charset="2"/>
              <a:buChar char="n"/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首先，提出的变换必须是有好处的，换句话说，可以解决时域中解决不了的问题。　</a:t>
            </a: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Font typeface="Wingdings" pitchFamily="2" charset="2"/>
              <a:buChar char="n"/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其次，变换必须是</a:t>
            </a:r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可逆的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，可以通过逆变换还原回原时域中。</a:t>
            </a:r>
            <a:r>
              <a:rPr lang="zh-CN" altLang="en-US" b="1" dirty="0" smtClean="0">
                <a:ea typeface="华文细黑" pitchFamily="2" charset="-122"/>
              </a:rPr>
              <a:t>　　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828800" y="2743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endParaRPr lang="zh-CN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692150"/>
            <a:ext cx="4681537" cy="86518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图像变换的前提条件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4817" y="5151843"/>
            <a:ext cx="6388943" cy="5232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处理流程：时域</a:t>
            </a:r>
            <a:r>
              <a:rPr lang="en-US" altLang="zh-CN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=&gt;</a:t>
            </a: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频域处理</a:t>
            </a:r>
            <a:r>
              <a:rPr lang="en-US" altLang="zh-CN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=&gt;</a:t>
            </a: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时域</a:t>
            </a:r>
            <a:endParaRPr lang="zh-CN" altLang="en-US" sz="2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34117" y="2055545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altLang="zh-CN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频域的理解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傅立叶变换理解　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二维离散傅立叶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变换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离散余弦变换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及快速傅立叶变换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Clr>
                <a:srgbClr val="FF66FF"/>
              </a:buClr>
            </a:pPr>
            <a:endParaRPr lang="zh-CN" altLang="en-US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19850" y="3221443"/>
            <a:ext cx="3936612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9041" y="1317830"/>
            <a:ext cx="4231899" cy="322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矩形 4"/>
          <p:cNvSpPr>
            <a:spLocks noChangeArrowheads="1"/>
          </p:cNvSpPr>
          <p:nvPr/>
        </p:nvSpPr>
        <p:spPr bwMode="auto">
          <a:xfrm>
            <a:off x="188979" y="1804938"/>
            <a:ext cx="4892068" cy="227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图一：正弦波</a:t>
            </a:r>
            <a:r>
              <a:rPr lang="en-US" altLang="zh-CN" sz="2800" dirty="0" err="1" smtClean="0">
                <a:latin typeface="楷体" pitchFamily="49" charset="-122"/>
                <a:ea typeface="楷体" pitchFamily="49" charset="-122"/>
              </a:rPr>
              <a:t>cos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x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）</a:t>
            </a: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图二：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个正弦波的叠加</a:t>
            </a:r>
            <a:r>
              <a:rPr lang="en-US" altLang="zh-CN" sz="2800" dirty="0" err="1" smtClean="0">
                <a:latin typeface="楷体" pitchFamily="49" charset="-122"/>
                <a:ea typeface="楷体" pitchFamily="49" charset="-122"/>
              </a:rPr>
              <a:t>cos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(x)+a.cos(3x)</a:t>
            </a: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图三：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个正弦波的叠加</a:t>
            </a: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图四：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个正弦波的叠加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454958" y="315078"/>
            <a:ext cx="4681537" cy="865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傅立叶变换理解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4942" y="5198977"/>
            <a:ext cx="7667780" cy="954107"/>
          </a:xfrm>
          <a:prstGeom prst="rect">
            <a:avLst/>
          </a:prstGeom>
          <a:solidFill>
            <a:schemeClr val="accent1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zh-CN" altLang="en-US" sz="2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随着正弦波数量逐渐的增长，他们最终会叠加成一个标准的矩形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454958" y="315078"/>
            <a:ext cx="7704170" cy="865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傅立叶变换理解：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傅立叶级数</a:t>
            </a:r>
          </a:p>
        </p:txBody>
      </p:sp>
      <p:sp>
        <p:nvSpPr>
          <p:cNvPr id="6" name="矩形 5"/>
          <p:cNvSpPr/>
          <p:nvPr/>
        </p:nvSpPr>
        <p:spPr>
          <a:xfrm>
            <a:off x="400638" y="1537363"/>
            <a:ext cx="78006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傅立叶级数定义：任何周期函数都可以用正弦函数和余弦函数构成的无穷级数来表示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选择正弦函数与余弦函数作为基函数是因为它们是正交的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454958" y="315078"/>
            <a:ext cx="7685317" cy="865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傅立叶变换理解：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傅立叶的故事</a:t>
            </a:r>
          </a:p>
        </p:txBody>
      </p:sp>
      <p:sp>
        <p:nvSpPr>
          <p:cNvPr id="6" name="矩形 5"/>
          <p:cNvSpPr/>
          <p:nvPr/>
        </p:nvSpPr>
        <p:spPr>
          <a:xfrm>
            <a:off x="344076" y="1277256"/>
            <a:ext cx="8328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1807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年，傅立叶向科学院呈交了题为“ 热的传播 ”的论文，内容是关于不连结的物质和特殊形状的连续体中的热扩散问题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在论文的审阅人中，拉普拉斯 、蒙日和拉克鲁瓦都是赞成接受这篇论文的，但是拉格朗日提出了强烈的反对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傅里叶在论文中运用正弦曲线来描述温度分布，并提出一个很有争议性的结论：任何连续周期信号可以由一组适当的正弦曲线组合而成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拉格朗日坚持认为傅里叶的方法无法表示带有棱角的信号，如在方波中出现非连续变化斜率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我们可以用正弦曲线来逼近地表示它，逼近到两种表示方法不存在能量差别，基于此，傅里叶是对的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这个小插曲导致傅立叶级数直到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1822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年才得以发表 </a:t>
            </a:r>
          </a:p>
          <a:p>
            <a:pPr>
              <a:buFont typeface="Wingdings" pitchFamily="2" charset="2"/>
              <a:buChar char="n"/>
            </a:pPr>
            <a:endParaRPr lang="zh-CN" altLang="en-US" sz="2400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3"/>
          <p:cNvSpPr>
            <a:spLocks noChangeArrowheads="1"/>
          </p:cNvSpPr>
          <p:nvPr/>
        </p:nvSpPr>
        <p:spPr bwMode="auto">
          <a:xfrm>
            <a:off x="338775" y="1438767"/>
            <a:ext cx="4280359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800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黑色的线就是所有正弦波叠加而成的总和。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800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后面依不同颜色排列而成的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正弦波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就是组合为矩形波的各个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分量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800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这些正弦波按照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频率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从低到高从前向后排列开来。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657" y="1696825"/>
            <a:ext cx="3925204" cy="39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-454958" y="315078"/>
            <a:ext cx="4681537" cy="865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傅立叶变换理解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301653" y="2559522"/>
            <a:ext cx="3844623" cy="194649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254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just"/>
            <a:r>
              <a:rPr lang="zh-CN" altLang="en-US" sz="3600" b="1" dirty="0" smtClean="0">
                <a:solidFill>
                  <a:schemeClr val="bg1"/>
                </a:solidFill>
                <a:ea typeface="华文行楷" pitchFamily="2" charset="-122"/>
              </a:rPr>
              <a:t>正弦波分量如何表示？</a:t>
            </a:r>
            <a:endParaRPr lang="zh-CN" sz="3600" b="1" dirty="0">
              <a:solidFill>
                <a:schemeClr val="bg1"/>
              </a:solidFill>
              <a:ea typeface="华文行楷" pitchFamily="2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\omega_{0}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6150" y="-182563"/>
            <a:ext cx="1524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\omega_{0}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0350" y="-182563"/>
            <a:ext cx="1524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\omega_{0}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4988" y="-182563"/>
            <a:ext cx="1524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矩形 6"/>
          <p:cNvSpPr>
            <a:spLocks noChangeArrowheads="1"/>
          </p:cNvSpPr>
          <p:nvPr/>
        </p:nvSpPr>
        <p:spPr bwMode="auto">
          <a:xfrm>
            <a:off x="311285" y="1609015"/>
            <a:ext cx="4415749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n"/>
            </a:pP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时域的基本单元就是“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秒”，如果我们将一个角频率为</a:t>
            </a:r>
            <a:r>
              <a:rPr lang="en-US" altLang="zh-CN" sz="28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的正弦波</a:t>
            </a:r>
            <a:r>
              <a:rPr lang="en-US" altLang="zh-CN" sz="2800" i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cos</a:t>
            </a:r>
            <a:r>
              <a:rPr lang="en-US" altLang="zh-CN" sz="28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en-US" altLang="zh-CN" sz="2800" i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ut</a:t>
            </a:r>
            <a:r>
              <a:rPr lang="en-US" altLang="zh-CN" sz="28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看作基础，那么频域的基本单元就是</a:t>
            </a:r>
            <a:r>
              <a:rPr lang="en-US" altLang="zh-CN" sz="28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n"/>
            </a:pP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随着参数</a:t>
            </a:r>
            <a:r>
              <a:rPr lang="en-US" altLang="zh-CN" sz="28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的变化，我们能得到不同的空域曲线。   </a:t>
            </a:r>
          </a:p>
        </p:txBody>
      </p:sp>
      <p:pic>
        <p:nvPicPr>
          <p:cNvPr id="29702" name="Picture 5" descr="C:\Users\thinkpad\Desktop\Fourier_series_square_wave_circles_animati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4032" y="2020616"/>
            <a:ext cx="364331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17808" y="353989"/>
            <a:ext cx="5785715" cy="865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傅立叶变换理解：正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弦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波分量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4796" y="673296"/>
            <a:ext cx="6048375" cy="865188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40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典型试题</a:t>
            </a:r>
            <a:r>
              <a:rPr lang="en-US" altLang="zh-CN" sz="40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40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：开运算</a:t>
            </a:r>
            <a:endParaRPr lang="zh-CN" altLang="en-US" sz="40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Group 263"/>
          <p:cNvGrpSpPr>
            <a:grpSpLocks/>
          </p:cNvGrpSpPr>
          <p:nvPr/>
        </p:nvGrpSpPr>
        <p:grpSpPr bwMode="auto">
          <a:xfrm>
            <a:off x="2705100" y="3068638"/>
            <a:ext cx="762000" cy="1281112"/>
            <a:chOff x="1536" y="2544"/>
            <a:chExt cx="480" cy="807"/>
          </a:xfrm>
        </p:grpSpPr>
        <p:sp>
          <p:nvSpPr>
            <p:cNvPr id="35962" name="AutoShape 144"/>
            <p:cNvSpPr>
              <a:spLocks noChangeArrowheads="1"/>
            </p:cNvSpPr>
            <p:nvPr/>
          </p:nvSpPr>
          <p:spPr bwMode="auto">
            <a:xfrm>
              <a:off x="1602" y="2976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" name="Group 254"/>
            <p:cNvGrpSpPr>
              <a:grpSpLocks/>
            </p:cNvGrpSpPr>
            <p:nvPr/>
          </p:nvGrpSpPr>
          <p:grpSpPr bwMode="auto">
            <a:xfrm>
              <a:off x="1584" y="2544"/>
              <a:ext cx="305" cy="305"/>
              <a:chOff x="1248" y="1584"/>
              <a:chExt cx="305" cy="305"/>
            </a:xfrm>
          </p:grpSpPr>
          <p:grpSp>
            <p:nvGrpSpPr>
              <p:cNvPr id="4" name="Group 255"/>
              <p:cNvGrpSpPr>
                <a:grpSpLocks/>
              </p:cNvGrpSpPr>
              <p:nvPr/>
            </p:nvGrpSpPr>
            <p:grpSpPr bwMode="auto">
              <a:xfrm>
                <a:off x="1248" y="1584"/>
                <a:ext cx="305" cy="305"/>
                <a:chOff x="336" y="3072"/>
                <a:chExt cx="305" cy="305"/>
              </a:xfrm>
            </p:grpSpPr>
            <p:sp>
              <p:nvSpPr>
                <p:cNvPr id="35967" name="Rectangle 256"/>
                <p:cNvSpPr>
                  <a:spLocks noChangeAspect="1" noChangeArrowheads="1"/>
                </p:cNvSpPr>
                <p:nvPr/>
              </p:nvSpPr>
              <p:spPr bwMode="auto">
                <a:xfrm>
                  <a:off x="336" y="3072"/>
                  <a:ext cx="153" cy="153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968" name="Rectangle 257"/>
                <p:cNvSpPr>
                  <a:spLocks noChangeAspect="1" noChangeArrowheads="1"/>
                </p:cNvSpPr>
                <p:nvPr/>
              </p:nvSpPr>
              <p:spPr bwMode="auto">
                <a:xfrm>
                  <a:off x="488" y="3072"/>
                  <a:ext cx="153" cy="15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969" name="Rectangle 258"/>
                <p:cNvSpPr>
                  <a:spLocks noChangeAspect="1" noChangeArrowheads="1"/>
                </p:cNvSpPr>
                <p:nvPr/>
              </p:nvSpPr>
              <p:spPr bwMode="auto">
                <a:xfrm>
                  <a:off x="336" y="3224"/>
                  <a:ext cx="153" cy="153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970" name="Rectangle 259"/>
                <p:cNvSpPr>
                  <a:spLocks noChangeAspect="1" noChangeArrowheads="1"/>
                </p:cNvSpPr>
                <p:nvPr/>
              </p:nvSpPr>
              <p:spPr bwMode="auto">
                <a:xfrm>
                  <a:off x="488" y="3224"/>
                  <a:ext cx="153" cy="153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5966" name="Oval 260"/>
              <p:cNvSpPr>
                <a:spLocks noChangeArrowheads="1"/>
              </p:cNvSpPr>
              <p:nvPr/>
            </p:nvSpPr>
            <p:spPr bwMode="auto">
              <a:xfrm>
                <a:off x="1296" y="1632"/>
                <a:ext cx="68" cy="6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5964" name="Text Box 262"/>
            <p:cNvSpPr txBox="1">
              <a:spLocks noChangeArrowheads="1"/>
            </p:cNvSpPr>
            <p:nvPr/>
          </p:nvSpPr>
          <p:spPr bwMode="auto">
            <a:xfrm>
              <a:off x="1536" y="3120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b="1" dirty="0">
                  <a:latin typeface="Times New Roman" pitchFamily="18" charset="0"/>
                  <a:ea typeface="黑体" pitchFamily="2" charset="-122"/>
                </a:rPr>
                <a:t>腐蚀</a:t>
              </a:r>
            </a:p>
          </p:txBody>
        </p:sp>
      </p:grpSp>
      <p:grpSp>
        <p:nvGrpSpPr>
          <p:cNvPr id="5" name="Group 264"/>
          <p:cNvGrpSpPr>
            <a:grpSpLocks/>
          </p:cNvGrpSpPr>
          <p:nvPr/>
        </p:nvGrpSpPr>
        <p:grpSpPr bwMode="auto">
          <a:xfrm>
            <a:off x="5657850" y="3141663"/>
            <a:ext cx="762000" cy="1281112"/>
            <a:chOff x="1536" y="2544"/>
            <a:chExt cx="480" cy="807"/>
          </a:xfrm>
        </p:grpSpPr>
        <p:sp>
          <p:nvSpPr>
            <p:cNvPr id="35953" name="AutoShape 265"/>
            <p:cNvSpPr>
              <a:spLocks noChangeArrowheads="1"/>
            </p:cNvSpPr>
            <p:nvPr/>
          </p:nvSpPr>
          <p:spPr bwMode="auto">
            <a:xfrm>
              <a:off x="1602" y="2976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" name="Group 266"/>
            <p:cNvGrpSpPr>
              <a:grpSpLocks/>
            </p:cNvGrpSpPr>
            <p:nvPr/>
          </p:nvGrpSpPr>
          <p:grpSpPr bwMode="auto">
            <a:xfrm>
              <a:off x="1584" y="2544"/>
              <a:ext cx="305" cy="305"/>
              <a:chOff x="1248" y="1584"/>
              <a:chExt cx="305" cy="305"/>
            </a:xfrm>
          </p:grpSpPr>
          <p:grpSp>
            <p:nvGrpSpPr>
              <p:cNvPr id="7" name="Group 267"/>
              <p:cNvGrpSpPr>
                <a:grpSpLocks/>
              </p:cNvGrpSpPr>
              <p:nvPr/>
            </p:nvGrpSpPr>
            <p:grpSpPr bwMode="auto">
              <a:xfrm>
                <a:off x="1248" y="1584"/>
                <a:ext cx="305" cy="305"/>
                <a:chOff x="336" y="3072"/>
                <a:chExt cx="305" cy="305"/>
              </a:xfrm>
            </p:grpSpPr>
            <p:sp>
              <p:nvSpPr>
                <p:cNvPr id="35958" name="Rectangle 268"/>
                <p:cNvSpPr>
                  <a:spLocks noChangeAspect="1" noChangeArrowheads="1"/>
                </p:cNvSpPr>
                <p:nvPr/>
              </p:nvSpPr>
              <p:spPr bwMode="auto">
                <a:xfrm>
                  <a:off x="336" y="3072"/>
                  <a:ext cx="153" cy="153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959" name="Rectangle 269"/>
                <p:cNvSpPr>
                  <a:spLocks noChangeAspect="1" noChangeArrowheads="1"/>
                </p:cNvSpPr>
                <p:nvPr/>
              </p:nvSpPr>
              <p:spPr bwMode="auto">
                <a:xfrm>
                  <a:off x="488" y="3072"/>
                  <a:ext cx="153" cy="15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960" name="Rectangle 270"/>
                <p:cNvSpPr>
                  <a:spLocks noChangeAspect="1" noChangeArrowheads="1"/>
                </p:cNvSpPr>
                <p:nvPr/>
              </p:nvSpPr>
              <p:spPr bwMode="auto">
                <a:xfrm>
                  <a:off x="336" y="3224"/>
                  <a:ext cx="153" cy="153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961" name="Rectangle 271"/>
                <p:cNvSpPr>
                  <a:spLocks noChangeAspect="1" noChangeArrowheads="1"/>
                </p:cNvSpPr>
                <p:nvPr/>
              </p:nvSpPr>
              <p:spPr bwMode="auto">
                <a:xfrm>
                  <a:off x="488" y="3224"/>
                  <a:ext cx="153" cy="153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5957" name="Oval 272"/>
              <p:cNvSpPr>
                <a:spLocks noChangeArrowheads="1"/>
              </p:cNvSpPr>
              <p:nvPr/>
            </p:nvSpPr>
            <p:spPr bwMode="auto">
              <a:xfrm>
                <a:off x="1296" y="1632"/>
                <a:ext cx="68" cy="6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5955" name="Text Box 273"/>
            <p:cNvSpPr txBox="1">
              <a:spLocks noChangeArrowheads="1"/>
            </p:cNvSpPr>
            <p:nvPr/>
          </p:nvSpPr>
          <p:spPr bwMode="auto">
            <a:xfrm>
              <a:off x="1536" y="3120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b="1" dirty="0">
                  <a:latin typeface="Times New Roman" pitchFamily="18" charset="0"/>
                  <a:ea typeface="黑体" pitchFamily="2" charset="-122"/>
                </a:rPr>
                <a:t>膨胀</a:t>
              </a:r>
            </a:p>
          </p:txBody>
        </p:sp>
      </p:grpSp>
      <p:grpSp>
        <p:nvGrpSpPr>
          <p:cNvPr id="8" name="Group 371"/>
          <p:cNvGrpSpPr>
            <a:grpSpLocks noChangeAspect="1"/>
          </p:cNvGrpSpPr>
          <p:nvPr/>
        </p:nvGrpSpPr>
        <p:grpSpPr bwMode="auto">
          <a:xfrm>
            <a:off x="684213" y="2924175"/>
            <a:ext cx="1439862" cy="1439863"/>
            <a:chOff x="864" y="2640"/>
            <a:chExt cx="907" cy="907"/>
          </a:xfrm>
        </p:grpSpPr>
        <p:sp>
          <p:nvSpPr>
            <p:cNvPr id="35917" name="Rectangle 372"/>
            <p:cNvSpPr>
              <a:spLocks noChangeAspect="1" noChangeArrowheads="1"/>
            </p:cNvSpPr>
            <p:nvPr/>
          </p:nvSpPr>
          <p:spPr bwMode="auto">
            <a:xfrm>
              <a:off x="864" y="2640"/>
              <a:ext cx="153" cy="1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18" name="Rectangle 373"/>
            <p:cNvSpPr>
              <a:spLocks noChangeAspect="1" noChangeArrowheads="1"/>
            </p:cNvSpPr>
            <p:nvPr/>
          </p:nvSpPr>
          <p:spPr bwMode="auto">
            <a:xfrm>
              <a:off x="1016" y="2640"/>
              <a:ext cx="153" cy="1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19" name="Rectangle 374"/>
            <p:cNvSpPr>
              <a:spLocks noChangeAspect="1" noChangeArrowheads="1"/>
            </p:cNvSpPr>
            <p:nvPr/>
          </p:nvSpPr>
          <p:spPr bwMode="auto">
            <a:xfrm>
              <a:off x="1167" y="2640"/>
              <a:ext cx="153" cy="1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20" name="Rectangle 375"/>
            <p:cNvSpPr>
              <a:spLocks noChangeAspect="1" noChangeArrowheads="1"/>
            </p:cNvSpPr>
            <p:nvPr/>
          </p:nvSpPr>
          <p:spPr bwMode="auto">
            <a:xfrm>
              <a:off x="864" y="2792"/>
              <a:ext cx="153" cy="1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21" name="Rectangle 376"/>
            <p:cNvSpPr>
              <a:spLocks noChangeAspect="1" noChangeArrowheads="1"/>
            </p:cNvSpPr>
            <p:nvPr/>
          </p:nvSpPr>
          <p:spPr bwMode="auto">
            <a:xfrm>
              <a:off x="1016" y="2792"/>
              <a:ext cx="153" cy="1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22" name="Rectangle 377"/>
            <p:cNvSpPr>
              <a:spLocks noChangeAspect="1" noChangeArrowheads="1"/>
            </p:cNvSpPr>
            <p:nvPr/>
          </p:nvSpPr>
          <p:spPr bwMode="auto">
            <a:xfrm>
              <a:off x="1167" y="2792"/>
              <a:ext cx="153" cy="1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23" name="Rectangle 378"/>
            <p:cNvSpPr>
              <a:spLocks noChangeAspect="1" noChangeArrowheads="1"/>
            </p:cNvSpPr>
            <p:nvPr/>
          </p:nvSpPr>
          <p:spPr bwMode="auto">
            <a:xfrm>
              <a:off x="864" y="2943"/>
              <a:ext cx="153" cy="1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24" name="Rectangle 379"/>
            <p:cNvSpPr>
              <a:spLocks noChangeAspect="1" noChangeArrowheads="1"/>
            </p:cNvSpPr>
            <p:nvPr/>
          </p:nvSpPr>
          <p:spPr bwMode="auto">
            <a:xfrm>
              <a:off x="1016" y="2943"/>
              <a:ext cx="153" cy="1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25" name="Rectangle 380"/>
            <p:cNvSpPr>
              <a:spLocks noChangeAspect="1" noChangeArrowheads="1"/>
            </p:cNvSpPr>
            <p:nvPr/>
          </p:nvSpPr>
          <p:spPr bwMode="auto">
            <a:xfrm>
              <a:off x="1167" y="2943"/>
              <a:ext cx="153" cy="1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26" name="Rectangle 381"/>
            <p:cNvSpPr>
              <a:spLocks noChangeAspect="1" noChangeArrowheads="1"/>
            </p:cNvSpPr>
            <p:nvPr/>
          </p:nvSpPr>
          <p:spPr bwMode="auto">
            <a:xfrm>
              <a:off x="1315" y="2640"/>
              <a:ext cx="153" cy="1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27" name="Rectangle 382"/>
            <p:cNvSpPr>
              <a:spLocks noChangeAspect="1" noChangeArrowheads="1"/>
            </p:cNvSpPr>
            <p:nvPr/>
          </p:nvSpPr>
          <p:spPr bwMode="auto">
            <a:xfrm>
              <a:off x="1466" y="2640"/>
              <a:ext cx="153" cy="1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28" name="Rectangle 383"/>
            <p:cNvSpPr>
              <a:spLocks noChangeAspect="1" noChangeArrowheads="1"/>
            </p:cNvSpPr>
            <p:nvPr/>
          </p:nvSpPr>
          <p:spPr bwMode="auto">
            <a:xfrm>
              <a:off x="1618" y="2640"/>
              <a:ext cx="153" cy="1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29" name="Rectangle 384"/>
            <p:cNvSpPr>
              <a:spLocks noChangeAspect="1" noChangeArrowheads="1"/>
            </p:cNvSpPr>
            <p:nvPr/>
          </p:nvSpPr>
          <p:spPr bwMode="auto">
            <a:xfrm>
              <a:off x="1315" y="2792"/>
              <a:ext cx="153" cy="1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30" name="Rectangle 385"/>
            <p:cNvSpPr>
              <a:spLocks noChangeAspect="1" noChangeArrowheads="1"/>
            </p:cNvSpPr>
            <p:nvPr/>
          </p:nvSpPr>
          <p:spPr bwMode="auto">
            <a:xfrm>
              <a:off x="1466" y="2792"/>
              <a:ext cx="153" cy="1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31" name="Rectangle 386"/>
            <p:cNvSpPr>
              <a:spLocks noChangeAspect="1" noChangeArrowheads="1"/>
            </p:cNvSpPr>
            <p:nvPr/>
          </p:nvSpPr>
          <p:spPr bwMode="auto">
            <a:xfrm>
              <a:off x="1618" y="2792"/>
              <a:ext cx="153" cy="1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32" name="Rectangle 387"/>
            <p:cNvSpPr>
              <a:spLocks noChangeAspect="1" noChangeArrowheads="1"/>
            </p:cNvSpPr>
            <p:nvPr/>
          </p:nvSpPr>
          <p:spPr bwMode="auto">
            <a:xfrm>
              <a:off x="1315" y="2943"/>
              <a:ext cx="153" cy="1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33" name="Rectangle 388"/>
            <p:cNvSpPr>
              <a:spLocks noChangeAspect="1" noChangeArrowheads="1"/>
            </p:cNvSpPr>
            <p:nvPr/>
          </p:nvSpPr>
          <p:spPr bwMode="auto">
            <a:xfrm>
              <a:off x="1466" y="2943"/>
              <a:ext cx="153" cy="1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34" name="Rectangle 389"/>
            <p:cNvSpPr>
              <a:spLocks noChangeAspect="1" noChangeArrowheads="1"/>
            </p:cNvSpPr>
            <p:nvPr/>
          </p:nvSpPr>
          <p:spPr bwMode="auto">
            <a:xfrm>
              <a:off x="1618" y="2943"/>
              <a:ext cx="153" cy="1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35" name="Rectangle 390"/>
            <p:cNvSpPr>
              <a:spLocks noChangeAspect="1" noChangeArrowheads="1"/>
            </p:cNvSpPr>
            <p:nvPr/>
          </p:nvSpPr>
          <p:spPr bwMode="auto">
            <a:xfrm>
              <a:off x="864" y="3091"/>
              <a:ext cx="153" cy="1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36" name="Rectangle 391"/>
            <p:cNvSpPr>
              <a:spLocks noChangeAspect="1" noChangeArrowheads="1"/>
            </p:cNvSpPr>
            <p:nvPr/>
          </p:nvSpPr>
          <p:spPr bwMode="auto">
            <a:xfrm>
              <a:off x="1016" y="3091"/>
              <a:ext cx="153" cy="1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37" name="Rectangle 392"/>
            <p:cNvSpPr>
              <a:spLocks noChangeAspect="1" noChangeArrowheads="1"/>
            </p:cNvSpPr>
            <p:nvPr/>
          </p:nvSpPr>
          <p:spPr bwMode="auto">
            <a:xfrm>
              <a:off x="1167" y="3091"/>
              <a:ext cx="153" cy="1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38" name="Rectangle 393"/>
            <p:cNvSpPr>
              <a:spLocks noChangeAspect="1" noChangeArrowheads="1"/>
            </p:cNvSpPr>
            <p:nvPr/>
          </p:nvSpPr>
          <p:spPr bwMode="auto">
            <a:xfrm>
              <a:off x="864" y="3242"/>
              <a:ext cx="153" cy="1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39" name="Rectangle 394"/>
            <p:cNvSpPr>
              <a:spLocks noChangeAspect="1" noChangeArrowheads="1"/>
            </p:cNvSpPr>
            <p:nvPr/>
          </p:nvSpPr>
          <p:spPr bwMode="auto">
            <a:xfrm>
              <a:off x="1016" y="3242"/>
              <a:ext cx="153" cy="1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40" name="Rectangle 395"/>
            <p:cNvSpPr>
              <a:spLocks noChangeAspect="1" noChangeArrowheads="1"/>
            </p:cNvSpPr>
            <p:nvPr/>
          </p:nvSpPr>
          <p:spPr bwMode="auto">
            <a:xfrm>
              <a:off x="1167" y="3242"/>
              <a:ext cx="153" cy="1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41" name="Rectangle 396"/>
            <p:cNvSpPr>
              <a:spLocks noChangeAspect="1" noChangeArrowheads="1"/>
            </p:cNvSpPr>
            <p:nvPr/>
          </p:nvSpPr>
          <p:spPr bwMode="auto">
            <a:xfrm>
              <a:off x="864" y="3394"/>
              <a:ext cx="153" cy="1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42" name="Rectangle 397"/>
            <p:cNvSpPr>
              <a:spLocks noChangeAspect="1" noChangeArrowheads="1"/>
            </p:cNvSpPr>
            <p:nvPr/>
          </p:nvSpPr>
          <p:spPr bwMode="auto">
            <a:xfrm>
              <a:off x="1016" y="3394"/>
              <a:ext cx="153" cy="1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43" name="Rectangle 398"/>
            <p:cNvSpPr>
              <a:spLocks noChangeAspect="1" noChangeArrowheads="1"/>
            </p:cNvSpPr>
            <p:nvPr/>
          </p:nvSpPr>
          <p:spPr bwMode="auto">
            <a:xfrm>
              <a:off x="1167" y="3394"/>
              <a:ext cx="153" cy="1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44" name="Rectangle 399"/>
            <p:cNvSpPr>
              <a:spLocks noChangeAspect="1" noChangeArrowheads="1"/>
            </p:cNvSpPr>
            <p:nvPr/>
          </p:nvSpPr>
          <p:spPr bwMode="auto">
            <a:xfrm>
              <a:off x="1315" y="3091"/>
              <a:ext cx="153" cy="1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45" name="Rectangle 400"/>
            <p:cNvSpPr>
              <a:spLocks noChangeAspect="1" noChangeArrowheads="1"/>
            </p:cNvSpPr>
            <p:nvPr/>
          </p:nvSpPr>
          <p:spPr bwMode="auto">
            <a:xfrm>
              <a:off x="1466" y="3091"/>
              <a:ext cx="153" cy="1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46" name="Rectangle 401"/>
            <p:cNvSpPr>
              <a:spLocks noChangeAspect="1" noChangeArrowheads="1"/>
            </p:cNvSpPr>
            <p:nvPr/>
          </p:nvSpPr>
          <p:spPr bwMode="auto">
            <a:xfrm>
              <a:off x="1618" y="3091"/>
              <a:ext cx="153" cy="1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47" name="Rectangle 402"/>
            <p:cNvSpPr>
              <a:spLocks noChangeAspect="1" noChangeArrowheads="1"/>
            </p:cNvSpPr>
            <p:nvPr/>
          </p:nvSpPr>
          <p:spPr bwMode="auto">
            <a:xfrm>
              <a:off x="1315" y="3242"/>
              <a:ext cx="153" cy="1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48" name="Rectangle 403"/>
            <p:cNvSpPr>
              <a:spLocks noChangeAspect="1" noChangeArrowheads="1"/>
            </p:cNvSpPr>
            <p:nvPr/>
          </p:nvSpPr>
          <p:spPr bwMode="auto">
            <a:xfrm>
              <a:off x="1466" y="3242"/>
              <a:ext cx="153" cy="1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49" name="Rectangle 404"/>
            <p:cNvSpPr>
              <a:spLocks noChangeAspect="1" noChangeArrowheads="1"/>
            </p:cNvSpPr>
            <p:nvPr/>
          </p:nvSpPr>
          <p:spPr bwMode="auto">
            <a:xfrm>
              <a:off x="1618" y="3242"/>
              <a:ext cx="153" cy="1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50" name="Rectangle 405"/>
            <p:cNvSpPr>
              <a:spLocks noChangeAspect="1" noChangeArrowheads="1"/>
            </p:cNvSpPr>
            <p:nvPr/>
          </p:nvSpPr>
          <p:spPr bwMode="auto">
            <a:xfrm>
              <a:off x="1315" y="3394"/>
              <a:ext cx="153" cy="1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51" name="Rectangle 406"/>
            <p:cNvSpPr>
              <a:spLocks noChangeAspect="1" noChangeArrowheads="1"/>
            </p:cNvSpPr>
            <p:nvPr/>
          </p:nvSpPr>
          <p:spPr bwMode="auto">
            <a:xfrm>
              <a:off x="1466" y="3394"/>
              <a:ext cx="153" cy="1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952" name="Rectangle 407"/>
            <p:cNvSpPr>
              <a:spLocks noChangeAspect="1" noChangeArrowheads="1"/>
            </p:cNvSpPr>
            <p:nvPr/>
          </p:nvSpPr>
          <p:spPr bwMode="auto">
            <a:xfrm>
              <a:off x="1618" y="3394"/>
              <a:ext cx="153" cy="1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组合 134"/>
          <p:cNvGrpSpPr/>
          <p:nvPr/>
        </p:nvGrpSpPr>
        <p:grpSpPr>
          <a:xfrm>
            <a:off x="3681413" y="2993231"/>
            <a:ext cx="1442561" cy="1440498"/>
            <a:chOff x="3681413" y="2993231"/>
            <a:chExt cx="1442561" cy="1440498"/>
          </a:xfrm>
        </p:grpSpPr>
        <p:grpSp>
          <p:nvGrpSpPr>
            <p:cNvPr id="10" name="Group 408"/>
            <p:cNvGrpSpPr>
              <a:grpSpLocks noChangeAspect="1"/>
            </p:cNvGrpSpPr>
            <p:nvPr/>
          </p:nvGrpSpPr>
          <p:grpSpPr bwMode="auto">
            <a:xfrm>
              <a:off x="3681413" y="2993231"/>
              <a:ext cx="1439863" cy="1439863"/>
              <a:chOff x="864" y="2640"/>
              <a:chExt cx="907" cy="907"/>
            </a:xfrm>
          </p:grpSpPr>
          <p:sp>
            <p:nvSpPr>
              <p:cNvPr id="35884" name="Rectangle 409"/>
              <p:cNvSpPr>
                <a:spLocks noChangeAspect="1" noChangeArrowheads="1"/>
              </p:cNvSpPr>
              <p:nvPr/>
            </p:nvSpPr>
            <p:spPr bwMode="auto">
              <a:xfrm>
                <a:off x="864" y="2640"/>
                <a:ext cx="153" cy="15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85" name="Rectangle 410"/>
              <p:cNvSpPr>
                <a:spLocks noChangeAspect="1" noChangeArrowheads="1"/>
              </p:cNvSpPr>
              <p:nvPr/>
            </p:nvSpPr>
            <p:spPr bwMode="auto">
              <a:xfrm>
                <a:off x="1016" y="2640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86" name="Rectangle 411"/>
              <p:cNvSpPr>
                <a:spLocks noChangeAspect="1" noChangeArrowheads="1"/>
              </p:cNvSpPr>
              <p:nvPr/>
            </p:nvSpPr>
            <p:spPr bwMode="auto">
              <a:xfrm>
                <a:off x="1167" y="2640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87" name="Rectangle 412"/>
              <p:cNvSpPr>
                <a:spLocks noChangeAspect="1" noChangeArrowheads="1"/>
              </p:cNvSpPr>
              <p:nvPr/>
            </p:nvSpPr>
            <p:spPr bwMode="auto">
              <a:xfrm>
                <a:off x="864" y="2792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88" name="Rectangle 413"/>
              <p:cNvSpPr>
                <a:spLocks noChangeAspect="1" noChangeArrowheads="1"/>
              </p:cNvSpPr>
              <p:nvPr/>
            </p:nvSpPr>
            <p:spPr bwMode="auto">
              <a:xfrm>
                <a:off x="1016" y="2792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89" name="Rectangle 414"/>
              <p:cNvSpPr>
                <a:spLocks noChangeAspect="1" noChangeArrowheads="1"/>
              </p:cNvSpPr>
              <p:nvPr/>
            </p:nvSpPr>
            <p:spPr bwMode="auto">
              <a:xfrm>
                <a:off x="1167" y="2792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90" name="Rectangle 415"/>
              <p:cNvSpPr>
                <a:spLocks noChangeAspect="1" noChangeArrowheads="1"/>
              </p:cNvSpPr>
              <p:nvPr/>
            </p:nvSpPr>
            <p:spPr bwMode="auto">
              <a:xfrm>
                <a:off x="864" y="2943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91" name="Rectangle 416"/>
              <p:cNvSpPr>
                <a:spLocks noChangeAspect="1" noChangeArrowheads="1"/>
              </p:cNvSpPr>
              <p:nvPr/>
            </p:nvSpPr>
            <p:spPr bwMode="auto">
              <a:xfrm>
                <a:off x="1016" y="2943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92" name="Rectangle 417"/>
              <p:cNvSpPr>
                <a:spLocks noChangeAspect="1" noChangeArrowheads="1"/>
              </p:cNvSpPr>
              <p:nvPr/>
            </p:nvSpPr>
            <p:spPr bwMode="auto">
              <a:xfrm>
                <a:off x="1167" y="2943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93" name="Rectangle 418"/>
              <p:cNvSpPr>
                <a:spLocks noChangeAspect="1" noChangeArrowheads="1"/>
              </p:cNvSpPr>
              <p:nvPr/>
            </p:nvSpPr>
            <p:spPr bwMode="auto">
              <a:xfrm>
                <a:off x="1315" y="2640"/>
                <a:ext cx="153" cy="15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94" name="Rectangle 419"/>
              <p:cNvSpPr>
                <a:spLocks noChangeAspect="1" noChangeArrowheads="1"/>
              </p:cNvSpPr>
              <p:nvPr/>
            </p:nvSpPr>
            <p:spPr bwMode="auto">
              <a:xfrm>
                <a:off x="1466" y="2640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95" name="Rectangle 420"/>
              <p:cNvSpPr>
                <a:spLocks noChangeAspect="1" noChangeArrowheads="1"/>
              </p:cNvSpPr>
              <p:nvPr/>
            </p:nvSpPr>
            <p:spPr bwMode="auto">
              <a:xfrm>
                <a:off x="1618" y="2640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96" name="Rectangle 421"/>
              <p:cNvSpPr>
                <a:spLocks noChangeAspect="1" noChangeArrowheads="1"/>
              </p:cNvSpPr>
              <p:nvPr/>
            </p:nvSpPr>
            <p:spPr bwMode="auto">
              <a:xfrm>
                <a:off x="1315" y="2792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97" name="Rectangle 422"/>
              <p:cNvSpPr>
                <a:spLocks noChangeAspect="1" noChangeArrowheads="1"/>
              </p:cNvSpPr>
              <p:nvPr/>
            </p:nvSpPr>
            <p:spPr bwMode="auto">
              <a:xfrm>
                <a:off x="1466" y="2792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98" name="Rectangle 423"/>
              <p:cNvSpPr>
                <a:spLocks noChangeAspect="1" noChangeArrowheads="1"/>
              </p:cNvSpPr>
              <p:nvPr/>
            </p:nvSpPr>
            <p:spPr bwMode="auto">
              <a:xfrm>
                <a:off x="1618" y="2792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99" name="Rectangle 424"/>
              <p:cNvSpPr>
                <a:spLocks noChangeAspect="1" noChangeArrowheads="1"/>
              </p:cNvSpPr>
              <p:nvPr/>
            </p:nvSpPr>
            <p:spPr bwMode="auto">
              <a:xfrm>
                <a:off x="1315" y="2943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900" name="Rectangle 425"/>
              <p:cNvSpPr>
                <a:spLocks noChangeAspect="1" noChangeArrowheads="1"/>
              </p:cNvSpPr>
              <p:nvPr/>
            </p:nvSpPr>
            <p:spPr bwMode="auto">
              <a:xfrm>
                <a:off x="1466" y="2943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901" name="Rectangle 426"/>
              <p:cNvSpPr>
                <a:spLocks noChangeAspect="1" noChangeArrowheads="1"/>
              </p:cNvSpPr>
              <p:nvPr/>
            </p:nvSpPr>
            <p:spPr bwMode="auto">
              <a:xfrm>
                <a:off x="1618" y="2943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902" name="Rectangle 427"/>
              <p:cNvSpPr>
                <a:spLocks noChangeAspect="1" noChangeArrowheads="1"/>
              </p:cNvSpPr>
              <p:nvPr/>
            </p:nvSpPr>
            <p:spPr bwMode="auto">
              <a:xfrm>
                <a:off x="864" y="3091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903" name="Rectangle 428"/>
              <p:cNvSpPr>
                <a:spLocks noChangeAspect="1" noChangeArrowheads="1"/>
              </p:cNvSpPr>
              <p:nvPr/>
            </p:nvSpPr>
            <p:spPr bwMode="auto">
              <a:xfrm>
                <a:off x="1016" y="3091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904" name="Rectangle 429"/>
              <p:cNvSpPr>
                <a:spLocks noChangeAspect="1" noChangeArrowheads="1"/>
              </p:cNvSpPr>
              <p:nvPr/>
            </p:nvSpPr>
            <p:spPr bwMode="auto">
              <a:xfrm>
                <a:off x="1167" y="3091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905" name="Rectangle 430"/>
              <p:cNvSpPr>
                <a:spLocks noChangeAspect="1" noChangeArrowheads="1"/>
              </p:cNvSpPr>
              <p:nvPr/>
            </p:nvSpPr>
            <p:spPr bwMode="auto">
              <a:xfrm>
                <a:off x="864" y="3242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906" name="Rectangle 431"/>
              <p:cNvSpPr>
                <a:spLocks noChangeAspect="1" noChangeArrowheads="1"/>
              </p:cNvSpPr>
              <p:nvPr/>
            </p:nvSpPr>
            <p:spPr bwMode="auto">
              <a:xfrm>
                <a:off x="1016" y="3242"/>
                <a:ext cx="153" cy="15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908" name="Rectangle 433"/>
              <p:cNvSpPr>
                <a:spLocks noChangeAspect="1" noChangeArrowheads="1"/>
              </p:cNvSpPr>
              <p:nvPr/>
            </p:nvSpPr>
            <p:spPr bwMode="auto">
              <a:xfrm>
                <a:off x="864" y="3394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909" name="Rectangle 436"/>
              <p:cNvSpPr>
                <a:spLocks noChangeAspect="1" noChangeArrowheads="1"/>
              </p:cNvSpPr>
              <p:nvPr/>
            </p:nvSpPr>
            <p:spPr bwMode="auto">
              <a:xfrm>
                <a:off x="1315" y="3091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910" name="Rectangle 437"/>
              <p:cNvSpPr>
                <a:spLocks noChangeAspect="1" noChangeArrowheads="1"/>
              </p:cNvSpPr>
              <p:nvPr/>
            </p:nvSpPr>
            <p:spPr bwMode="auto">
              <a:xfrm>
                <a:off x="1466" y="3091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911" name="Rectangle 438"/>
              <p:cNvSpPr>
                <a:spLocks noChangeAspect="1" noChangeArrowheads="1"/>
              </p:cNvSpPr>
              <p:nvPr/>
            </p:nvSpPr>
            <p:spPr bwMode="auto">
              <a:xfrm>
                <a:off x="1618" y="3091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912" name="Rectangle 439"/>
              <p:cNvSpPr>
                <a:spLocks noChangeAspect="1" noChangeArrowheads="1"/>
              </p:cNvSpPr>
              <p:nvPr/>
            </p:nvSpPr>
            <p:spPr bwMode="auto">
              <a:xfrm>
                <a:off x="1315" y="3242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913" name="Rectangle 440"/>
              <p:cNvSpPr>
                <a:spLocks noChangeAspect="1" noChangeArrowheads="1"/>
              </p:cNvSpPr>
              <p:nvPr/>
            </p:nvSpPr>
            <p:spPr bwMode="auto">
              <a:xfrm>
                <a:off x="1466" y="3242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915" name="Rectangle 443"/>
              <p:cNvSpPr>
                <a:spLocks noChangeAspect="1" noChangeArrowheads="1"/>
              </p:cNvSpPr>
              <p:nvPr/>
            </p:nvSpPr>
            <p:spPr bwMode="auto">
              <a:xfrm>
                <a:off x="1016" y="3394"/>
                <a:ext cx="147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916" name="Rectangle 444"/>
              <p:cNvSpPr>
                <a:spLocks noChangeAspect="1" noChangeArrowheads="1"/>
              </p:cNvSpPr>
              <p:nvPr/>
            </p:nvSpPr>
            <p:spPr bwMode="auto">
              <a:xfrm>
                <a:off x="1618" y="3394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1" name="Rectangle 443"/>
            <p:cNvSpPr>
              <a:spLocks noChangeAspect="1" noChangeArrowheads="1"/>
            </p:cNvSpPr>
            <p:nvPr/>
          </p:nvSpPr>
          <p:spPr bwMode="auto">
            <a:xfrm>
              <a:off x="4162424" y="4190206"/>
              <a:ext cx="233363" cy="242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2" name="Rectangle 443"/>
            <p:cNvSpPr>
              <a:spLocks noChangeAspect="1" noChangeArrowheads="1"/>
            </p:cNvSpPr>
            <p:nvPr/>
          </p:nvSpPr>
          <p:spPr bwMode="auto">
            <a:xfrm>
              <a:off x="4399913" y="4190841"/>
              <a:ext cx="233363" cy="242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" name="Rectangle 443"/>
            <p:cNvSpPr>
              <a:spLocks noChangeAspect="1" noChangeArrowheads="1"/>
            </p:cNvSpPr>
            <p:nvPr/>
          </p:nvSpPr>
          <p:spPr bwMode="auto">
            <a:xfrm>
              <a:off x="4639469" y="4190206"/>
              <a:ext cx="233363" cy="242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" name="Rectangle 444"/>
            <p:cNvSpPr>
              <a:spLocks noChangeAspect="1" noChangeArrowheads="1"/>
            </p:cNvSpPr>
            <p:nvPr/>
          </p:nvSpPr>
          <p:spPr bwMode="auto">
            <a:xfrm>
              <a:off x="4881086" y="3947318"/>
              <a:ext cx="242888" cy="242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" name="Rectangle 431"/>
            <p:cNvSpPr>
              <a:spLocks noChangeAspect="1" noChangeArrowheads="1"/>
            </p:cNvSpPr>
            <p:nvPr/>
          </p:nvSpPr>
          <p:spPr bwMode="auto">
            <a:xfrm>
              <a:off x="4157123" y="3957698"/>
              <a:ext cx="242888" cy="242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组合 146"/>
          <p:cNvGrpSpPr/>
          <p:nvPr/>
        </p:nvGrpSpPr>
        <p:grpSpPr>
          <a:xfrm>
            <a:off x="6731556" y="2997200"/>
            <a:ext cx="1443640" cy="1441451"/>
            <a:chOff x="6731556" y="2997200"/>
            <a:chExt cx="1443640" cy="1441451"/>
          </a:xfrm>
        </p:grpSpPr>
        <p:grpSp>
          <p:nvGrpSpPr>
            <p:cNvPr id="12" name="Group 445"/>
            <p:cNvGrpSpPr>
              <a:grpSpLocks noChangeAspect="1"/>
            </p:cNvGrpSpPr>
            <p:nvPr/>
          </p:nvGrpSpPr>
          <p:grpSpPr bwMode="auto">
            <a:xfrm>
              <a:off x="6732588" y="2997200"/>
              <a:ext cx="1439862" cy="1439863"/>
              <a:chOff x="864" y="2640"/>
              <a:chExt cx="907" cy="907"/>
            </a:xfrm>
          </p:grpSpPr>
          <p:sp>
            <p:nvSpPr>
              <p:cNvPr id="35849" name="Rectangle 447"/>
              <p:cNvSpPr>
                <a:spLocks noChangeAspect="1" noChangeArrowheads="1"/>
              </p:cNvSpPr>
              <p:nvPr/>
            </p:nvSpPr>
            <p:spPr bwMode="auto">
              <a:xfrm>
                <a:off x="1016" y="2640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50" name="Rectangle 448"/>
              <p:cNvSpPr>
                <a:spLocks noChangeAspect="1" noChangeArrowheads="1"/>
              </p:cNvSpPr>
              <p:nvPr/>
            </p:nvSpPr>
            <p:spPr bwMode="auto">
              <a:xfrm>
                <a:off x="1167" y="2640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51" name="Rectangle 449"/>
              <p:cNvSpPr>
                <a:spLocks noChangeAspect="1" noChangeArrowheads="1"/>
              </p:cNvSpPr>
              <p:nvPr/>
            </p:nvSpPr>
            <p:spPr bwMode="auto">
              <a:xfrm>
                <a:off x="864" y="2792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52" name="Rectangle 450"/>
              <p:cNvSpPr>
                <a:spLocks noChangeAspect="1" noChangeArrowheads="1"/>
              </p:cNvSpPr>
              <p:nvPr/>
            </p:nvSpPr>
            <p:spPr bwMode="auto">
              <a:xfrm>
                <a:off x="1016" y="2792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53" name="Rectangle 451"/>
              <p:cNvSpPr>
                <a:spLocks noChangeAspect="1" noChangeArrowheads="1"/>
              </p:cNvSpPr>
              <p:nvPr/>
            </p:nvSpPr>
            <p:spPr bwMode="auto">
              <a:xfrm>
                <a:off x="1167" y="2792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54" name="Rectangle 452"/>
              <p:cNvSpPr>
                <a:spLocks noChangeAspect="1" noChangeArrowheads="1"/>
              </p:cNvSpPr>
              <p:nvPr/>
            </p:nvSpPr>
            <p:spPr bwMode="auto">
              <a:xfrm>
                <a:off x="864" y="2943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55" name="Rectangle 453"/>
              <p:cNvSpPr>
                <a:spLocks noChangeAspect="1" noChangeArrowheads="1"/>
              </p:cNvSpPr>
              <p:nvPr/>
            </p:nvSpPr>
            <p:spPr bwMode="auto">
              <a:xfrm>
                <a:off x="1016" y="2943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56" name="Rectangle 454"/>
              <p:cNvSpPr>
                <a:spLocks noChangeAspect="1" noChangeArrowheads="1"/>
              </p:cNvSpPr>
              <p:nvPr/>
            </p:nvSpPr>
            <p:spPr bwMode="auto">
              <a:xfrm>
                <a:off x="1167" y="2943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57" name="Rectangle 455"/>
              <p:cNvSpPr>
                <a:spLocks noChangeAspect="1" noChangeArrowheads="1"/>
              </p:cNvSpPr>
              <p:nvPr/>
            </p:nvSpPr>
            <p:spPr bwMode="auto">
              <a:xfrm>
                <a:off x="1315" y="2640"/>
                <a:ext cx="153" cy="15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58" name="Rectangle 456"/>
              <p:cNvSpPr>
                <a:spLocks noChangeAspect="1" noChangeArrowheads="1"/>
              </p:cNvSpPr>
              <p:nvPr/>
            </p:nvSpPr>
            <p:spPr bwMode="auto">
              <a:xfrm>
                <a:off x="1466" y="2640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59" name="Rectangle 457"/>
              <p:cNvSpPr>
                <a:spLocks noChangeAspect="1" noChangeArrowheads="1"/>
              </p:cNvSpPr>
              <p:nvPr/>
            </p:nvSpPr>
            <p:spPr bwMode="auto">
              <a:xfrm>
                <a:off x="1618" y="2640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60" name="Rectangle 458"/>
              <p:cNvSpPr>
                <a:spLocks noChangeAspect="1" noChangeArrowheads="1"/>
              </p:cNvSpPr>
              <p:nvPr/>
            </p:nvSpPr>
            <p:spPr bwMode="auto">
              <a:xfrm>
                <a:off x="1315" y="2792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61" name="Rectangle 459"/>
              <p:cNvSpPr>
                <a:spLocks noChangeAspect="1" noChangeArrowheads="1"/>
              </p:cNvSpPr>
              <p:nvPr/>
            </p:nvSpPr>
            <p:spPr bwMode="auto">
              <a:xfrm>
                <a:off x="1466" y="2792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62" name="Rectangle 460"/>
              <p:cNvSpPr>
                <a:spLocks noChangeAspect="1" noChangeArrowheads="1"/>
              </p:cNvSpPr>
              <p:nvPr/>
            </p:nvSpPr>
            <p:spPr bwMode="auto">
              <a:xfrm>
                <a:off x="1618" y="2792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63" name="Rectangle 461"/>
              <p:cNvSpPr>
                <a:spLocks noChangeAspect="1" noChangeArrowheads="1"/>
              </p:cNvSpPr>
              <p:nvPr/>
            </p:nvSpPr>
            <p:spPr bwMode="auto">
              <a:xfrm>
                <a:off x="1315" y="2943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64" name="Rectangle 462"/>
              <p:cNvSpPr>
                <a:spLocks noChangeAspect="1" noChangeArrowheads="1"/>
              </p:cNvSpPr>
              <p:nvPr/>
            </p:nvSpPr>
            <p:spPr bwMode="auto">
              <a:xfrm>
                <a:off x="1466" y="2943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65" name="Rectangle 463"/>
              <p:cNvSpPr>
                <a:spLocks noChangeAspect="1" noChangeArrowheads="1"/>
              </p:cNvSpPr>
              <p:nvPr/>
            </p:nvSpPr>
            <p:spPr bwMode="auto">
              <a:xfrm>
                <a:off x="1618" y="2943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67" name="Rectangle 465"/>
              <p:cNvSpPr>
                <a:spLocks noChangeAspect="1" noChangeArrowheads="1"/>
              </p:cNvSpPr>
              <p:nvPr/>
            </p:nvSpPr>
            <p:spPr bwMode="auto">
              <a:xfrm>
                <a:off x="866" y="2643"/>
                <a:ext cx="153" cy="15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70" name="Rectangle 468"/>
              <p:cNvSpPr>
                <a:spLocks noChangeAspect="1" noChangeArrowheads="1"/>
              </p:cNvSpPr>
              <p:nvPr/>
            </p:nvSpPr>
            <p:spPr bwMode="auto">
              <a:xfrm>
                <a:off x="1016" y="3242"/>
                <a:ext cx="153" cy="15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71" name="Rectangle 469"/>
              <p:cNvSpPr>
                <a:spLocks noChangeAspect="1" noChangeArrowheads="1"/>
              </p:cNvSpPr>
              <p:nvPr/>
            </p:nvSpPr>
            <p:spPr bwMode="auto">
              <a:xfrm>
                <a:off x="1167" y="3242"/>
                <a:ext cx="153" cy="15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72" name="Rectangle 470"/>
              <p:cNvSpPr>
                <a:spLocks noChangeAspect="1" noChangeArrowheads="1"/>
              </p:cNvSpPr>
              <p:nvPr/>
            </p:nvSpPr>
            <p:spPr bwMode="auto">
              <a:xfrm>
                <a:off x="864" y="3394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75" name="Rectangle 473"/>
              <p:cNvSpPr>
                <a:spLocks noChangeAspect="1" noChangeArrowheads="1"/>
              </p:cNvSpPr>
              <p:nvPr/>
            </p:nvSpPr>
            <p:spPr bwMode="auto">
              <a:xfrm>
                <a:off x="1315" y="3091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77" name="Rectangle 475"/>
              <p:cNvSpPr>
                <a:spLocks noChangeAspect="1" noChangeArrowheads="1"/>
              </p:cNvSpPr>
              <p:nvPr/>
            </p:nvSpPr>
            <p:spPr bwMode="auto">
              <a:xfrm>
                <a:off x="1618" y="3091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79" name="Rectangle 477"/>
              <p:cNvSpPr>
                <a:spLocks noChangeAspect="1" noChangeArrowheads="1"/>
              </p:cNvSpPr>
              <p:nvPr/>
            </p:nvSpPr>
            <p:spPr bwMode="auto">
              <a:xfrm>
                <a:off x="1466" y="3242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82" name="Rectangle 480"/>
              <p:cNvSpPr>
                <a:spLocks noChangeAspect="1" noChangeArrowheads="1"/>
              </p:cNvSpPr>
              <p:nvPr/>
            </p:nvSpPr>
            <p:spPr bwMode="auto">
              <a:xfrm>
                <a:off x="1466" y="3394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83" name="Rectangle 481"/>
              <p:cNvSpPr>
                <a:spLocks noChangeAspect="1" noChangeArrowheads="1"/>
              </p:cNvSpPr>
              <p:nvPr/>
            </p:nvSpPr>
            <p:spPr bwMode="auto">
              <a:xfrm>
                <a:off x="1618" y="3394"/>
                <a:ext cx="153" cy="1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6" name="Rectangle 467"/>
            <p:cNvSpPr>
              <a:spLocks noChangeAspect="1" noChangeArrowheads="1"/>
            </p:cNvSpPr>
            <p:nvPr/>
          </p:nvSpPr>
          <p:spPr bwMode="auto">
            <a:xfrm>
              <a:off x="6735286" y="3721100"/>
              <a:ext cx="242887" cy="242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9" name="Rectangle 468"/>
            <p:cNvSpPr>
              <a:spLocks noChangeAspect="1" noChangeArrowheads="1"/>
            </p:cNvSpPr>
            <p:nvPr/>
          </p:nvSpPr>
          <p:spPr bwMode="auto">
            <a:xfrm>
              <a:off x="6986809" y="3726497"/>
              <a:ext cx="242887" cy="242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0" name="Rectangle 469"/>
            <p:cNvSpPr>
              <a:spLocks noChangeAspect="1" noChangeArrowheads="1"/>
            </p:cNvSpPr>
            <p:nvPr/>
          </p:nvSpPr>
          <p:spPr bwMode="auto">
            <a:xfrm>
              <a:off x="7219124" y="3713163"/>
              <a:ext cx="242887" cy="242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2" name="Rectangle 480"/>
            <p:cNvSpPr>
              <a:spLocks noChangeAspect="1" noChangeArrowheads="1"/>
            </p:cNvSpPr>
            <p:nvPr/>
          </p:nvSpPr>
          <p:spPr bwMode="auto">
            <a:xfrm>
              <a:off x="6731556" y="3943542"/>
              <a:ext cx="242887" cy="242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" name="Rectangle 480"/>
            <p:cNvSpPr>
              <a:spLocks noChangeAspect="1" noChangeArrowheads="1"/>
            </p:cNvSpPr>
            <p:nvPr/>
          </p:nvSpPr>
          <p:spPr bwMode="auto">
            <a:xfrm>
              <a:off x="6969633" y="4189542"/>
              <a:ext cx="242887" cy="242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" name="Rectangle 480"/>
            <p:cNvSpPr>
              <a:spLocks noChangeAspect="1" noChangeArrowheads="1"/>
            </p:cNvSpPr>
            <p:nvPr/>
          </p:nvSpPr>
          <p:spPr bwMode="auto">
            <a:xfrm>
              <a:off x="7223286" y="4195763"/>
              <a:ext cx="242887" cy="242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" name="Rectangle 480"/>
            <p:cNvSpPr>
              <a:spLocks noChangeAspect="1" noChangeArrowheads="1"/>
            </p:cNvSpPr>
            <p:nvPr/>
          </p:nvSpPr>
          <p:spPr bwMode="auto">
            <a:xfrm>
              <a:off x="7466433" y="4190206"/>
              <a:ext cx="242887" cy="242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6" name="Rectangle 480"/>
            <p:cNvSpPr>
              <a:spLocks noChangeAspect="1" noChangeArrowheads="1"/>
            </p:cNvSpPr>
            <p:nvPr/>
          </p:nvSpPr>
          <p:spPr bwMode="auto">
            <a:xfrm>
              <a:off x="7932309" y="3956051"/>
              <a:ext cx="242887" cy="242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4966" y="2771481"/>
            <a:ext cx="4536438" cy="340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矩形 4"/>
          <p:cNvSpPr>
            <a:spLocks noChangeArrowheads="1"/>
          </p:cNvSpPr>
          <p:nvPr/>
        </p:nvSpPr>
        <p:spPr bwMode="auto">
          <a:xfrm>
            <a:off x="522893" y="1460565"/>
            <a:ext cx="7858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基于频域的基本组成单元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-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正弦波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，一个矩形波在频域中的表示如下图所示：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-811371" y="410550"/>
            <a:ext cx="5785715" cy="865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傅立叶变换理解</a:t>
            </a:r>
          </a:p>
        </p:txBody>
      </p:sp>
      <p:sp>
        <p:nvSpPr>
          <p:cNvPr id="6" name="矩形 5"/>
          <p:cNvSpPr/>
          <p:nvPr/>
        </p:nvSpPr>
        <p:spPr>
          <a:xfrm>
            <a:off x="6797131" y="590269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endParaRPr lang="zh-CN" altLang="en-U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913" y="1689100"/>
            <a:ext cx="7643812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79109" y="448257"/>
            <a:ext cx="5785715" cy="865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傅立叶变换理解：全景理解图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566" y="1573688"/>
            <a:ext cx="86963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2487" y="476537"/>
            <a:ext cx="3035431" cy="865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傅立叶变换理解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61152" y="5990829"/>
            <a:ext cx="6523349" cy="5232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zh-CN" altLang="en-US" sz="2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低频谱能量高，高频谱能量低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8039" y="3942613"/>
            <a:ext cx="29289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053"/>
          <p:cNvSpPr txBox="1">
            <a:spLocks noChangeArrowheads="1"/>
          </p:cNvSpPr>
          <p:nvPr/>
        </p:nvSpPr>
        <p:spPr bwMode="auto">
          <a:xfrm>
            <a:off x="285750" y="571500"/>
            <a:ext cx="56531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 lvl="0">
              <a:spcBef>
                <a:spcPct val="0"/>
              </a:spcBef>
              <a:defRPr/>
            </a:pP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傅立叶变换理解：欧拉公式</a:t>
            </a:r>
          </a:p>
        </p:txBody>
      </p:sp>
      <p:sp>
        <p:nvSpPr>
          <p:cNvPr id="35844" name="矩形 3"/>
          <p:cNvSpPr>
            <a:spLocks noChangeArrowheads="1"/>
          </p:cNvSpPr>
          <p:nvPr/>
        </p:nvSpPr>
        <p:spPr bwMode="auto">
          <a:xfrm>
            <a:off x="562073" y="4826083"/>
            <a:ext cx="8001000" cy="128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欧拉公式关键作用：将正弦波统一成了简单的指数形式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570028" y="1611394"/>
            <a:ext cx="7858125" cy="19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问题：正弦波形式复杂，周期函数，不易数学与计算机处理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解决方法：欧拉公式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53"/>
          <p:cNvSpPr txBox="1">
            <a:spLocks noChangeArrowheads="1"/>
          </p:cNvSpPr>
          <p:nvPr/>
        </p:nvSpPr>
        <p:spPr bwMode="auto">
          <a:xfrm>
            <a:off x="285750" y="571500"/>
            <a:ext cx="743480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 lvl="0">
              <a:spcBef>
                <a:spcPct val="0"/>
              </a:spcBef>
              <a:defRPr/>
            </a:pP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傅立叶变换理解：一维</a:t>
            </a:r>
            <a:r>
              <a:rPr lang="en-US" altLang="zh-CN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FT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及其反变换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1167" r="10301"/>
          <a:stretch>
            <a:fillRect/>
          </a:stretch>
        </p:blipFill>
        <p:spPr bwMode="auto">
          <a:xfrm>
            <a:off x="2780899" y="4039991"/>
            <a:ext cx="2300141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368121" y="1335558"/>
            <a:ext cx="8001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800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连续函数</a:t>
            </a:r>
            <a:r>
              <a:rPr lang="en-US" altLang="zh-CN" sz="28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f(x)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的傅立叶变换</a:t>
            </a:r>
            <a:r>
              <a:rPr lang="en-US" altLang="zh-CN" sz="28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F(u):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800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傅立叶变换</a:t>
            </a:r>
            <a:r>
              <a:rPr lang="en-US" altLang="zh-CN" sz="28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F(u)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的反变换：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800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将欧拉公式              带入可得离散傅立叶公式：</a:t>
            </a:r>
          </a:p>
        </p:txBody>
      </p:sp>
      <p:pic>
        <p:nvPicPr>
          <p:cNvPr id="859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2176" y="5267761"/>
            <a:ext cx="5349479" cy="86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91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5571" y="3253093"/>
            <a:ext cx="3514216" cy="76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91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9192" y="1994169"/>
            <a:ext cx="3560223" cy="74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53"/>
          <p:cNvSpPr txBox="1">
            <a:spLocks noChangeArrowheads="1"/>
          </p:cNvSpPr>
          <p:nvPr/>
        </p:nvSpPr>
        <p:spPr bwMode="auto">
          <a:xfrm>
            <a:off x="285750" y="571500"/>
            <a:ext cx="743480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 lvl="0">
              <a:spcBef>
                <a:spcPct val="0"/>
              </a:spcBef>
              <a:defRPr/>
            </a:pP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傅立叶变换理解：一维</a:t>
            </a:r>
            <a:r>
              <a:rPr lang="en-US" altLang="zh-CN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FT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及其反变换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405828" y="2956968"/>
            <a:ext cx="824797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800" i="1" dirty="0" smtClean="0">
                <a:solidFill>
                  <a:schemeClr val="accent5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F(u)</a:t>
            </a:r>
            <a:r>
              <a:rPr lang="zh-CN" altLang="en-US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由</a:t>
            </a:r>
            <a:r>
              <a:rPr lang="en-US" altLang="zh-CN" sz="28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f(x)</a:t>
            </a:r>
            <a:r>
              <a:rPr lang="zh-CN" altLang="en-US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与对应频率的正弦和余弦乘积和组成</a:t>
            </a:r>
            <a:endParaRPr lang="en-US" altLang="zh-CN" sz="2800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800" dirty="0" smtClean="0">
                <a:solidFill>
                  <a:schemeClr val="accent5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</a:t>
            </a:r>
            <a:r>
              <a:rPr lang="en-US" altLang="zh-CN" sz="28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值决定了变换的</a:t>
            </a:r>
            <a:r>
              <a:rPr lang="zh-CN" altLang="en-US" sz="2800" b="1" dirty="0" smtClean="0">
                <a:solidFill>
                  <a:schemeClr val="accent5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频率成份</a:t>
            </a:r>
            <a:r>
              <a:rPr lang="zh-CN" altLang="en-US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，因此，</a:t>
            </a:r>
            <a:r>
              <a:rPr lang="en-US" altLang="zh-CN" sz="28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F(u)</a:t>
            </a:r>
            <a:r>
              <a:rPr lang="zh-CN" altLang="en-US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覆盖的域称为</a:t>
            </a:r>
            <a:r>
              <a:rPr lang="zh-CN" altLang="en-US" sz="2800" b="1" dirty="0" smtClean="0">
                <a:solidFill>
                  <a:schemeClr val="accent5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频率域</a:t>
            </a:r>
            <a:r>
              <a:rPr lang="zh-CN" altLang="en-US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，其中每一项都被称为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FT</a:t>
            </a:r>
            <a:r>
              <a:rPr lang="zh-CN" altLang="en-US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</a:t>
            </a:r>
            <a:r>
              <a:rPr lang="zh-CN" altLang="en-US" sz="2800" b="1" dirty="0" smtClean="0">
                <a:solidFill>
                  <a:schemeClr val="accent5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频率分量</a:t>
            </a:r>
            <a:endParaRPr lang="en-US" altLang="zh-CN" sz="2800" b="1" dirty="0" smtClean="0">
              <a:solidFill>
                <a:schemeClr val="accent5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800" dirty="0" smtClean="0">
                <a:solidFill>
                  <a:schemeClr val="accent5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频率域及频率分量与</a:t>
            </a:r>
            <a:r>
              <a:rPr lang="en-US" altLang="zh-CN" sz="28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f(x)</a:t>
            </a:r>
            <a:r>
              <a:rPr lang="zh-CN" altLang="en-US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</a:t>
            </a:r>
            <a:r>
              <a:rPr lang="zh-CN" altLang="en-US" sz="2800" b="1" dirty="0" smtClean="0">
                <a:solidFill>
                  <a:schemeClr val="accent5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时间域</a:t>
            </a:r>
            <a:r>
              <a:rPr lang="zh-CN" altLang="en-US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zh-CN" altLang="en-US" sz="2800" b="1" dirty="0" smtClean="0">
                <a:solidFill>
                  <a:schemeClr val="accent5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时间成分</a:t>
            </a:r>
            <a:r>
              <a:rPr lang="zh-CN" altLang="en-US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相对应</a:t>
            </a:r>
            <a:endParaRPr lang="en-US" altLang="zh-CN" sz="2800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859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7335" y="1902391"/>
            <a:ext cx="5349479" cy="86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53"/>
          <p:cNvSpPr txBox="1">
            <a:spLocks noChangeArrowheads="1"/>
          </p:cNvSpPr>
          <p:nvPr/>
        </p:nvSpPr>
        <p:spPr bwMode="auto">
          <a:xfrm>
            <a:off x="285751" y="571500"/>
            <a:ext cx="56248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 lvl="0">
              <a:spcBef>
                <a:spcPct val="0"/>
              </a:spcBef>
              <a:defRPr/>
            </a:pP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傅立叶变换理解：作用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368120" y="1392118"/>
            <a:ext cx="824797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800" dirty="0" smtClean="0">
                <a:solidFill>
                  <a:schemeClr val="accent5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傅立叶变换将信号分成不同频率成份。类似光学中的分色棱镜把白光按波长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zh-CN" altLang="en-US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频率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  <a:r>
              <a:rPr lang="zh-CN" altLang="en-US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分成不同颜色，称</a:t>
            </a:r>
            <a:r>
              <a:rPr lang="zh-CN" altLang="en-US" sz="2800" b="1" dirty="0" smtClean="0">
                <a:solidFill>
                  <a:schemeClr val="accent5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数学棱镜</a:t>
            </a:r>
            <a:endParaRPr lang="en-US" altLang="zh-CN" sz="2800" b="1" dirty="0" smtClean="0">
              <a:solidFill>
                <a:schemeClr val="accent5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800" dirty="0" smtClean="0">
                <a:solidFill>
                  <a:schemeClr val="accent5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信号变化的快慢与频率域的频率有关。噪声、边缘、跳跃部分代表图像的</a:t>
            </a:r>
            <a:r>
              <a:rPr lang="zh-CN" altLang="en-US" sz="2800" b="1" dirty="0" smtClean="0">
                <a:solidFill>
                  <a:schemeClr val="accent5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高频分量</a:t>
            </a:r>
            <a:r>
              <a:rPr lang="zh-CN" altLang="en-US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；背景区域和慢变部分代表图像的</a:t>
            </a:r>
            <a:r>
              <a:rPr lang="zh-CN" altLang="en-US" sz="2800" b="1" dirty="0" smtClean="0">
                <a:solidFill>
                  <a:schemeClr val="accent5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低频分量</a:t>
            </a:r>
            <a:r>
              <a:rPr lang="zh-CN" altLang="en-US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sz="2800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61152" y="5774013"/>
            <a:ext cx="6523349" cy="5232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zh-CN" altLang="en-US" sz="2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因此，去噪滤波器应该是低通滤波器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53"/>
          <p:cNvSpPr txBox="1">
            <a:spLocks noChangeArrowheads="1"/>
          </p:cNvSpPr>
          <p:nvPr/>
        </p:nvSpPr>
        <p:spPr bwMode="auto">
          <a:xfrm>
            <a:off x="285751" y="571500"/>
            <a:ext cx="56248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 lvl="0">
              <a:spcBef>
                <a:spcPct val="0"/>
              </a:spcBef>
              <a:defRPr/>
            </a:pP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傅立叶变换理解：我的工作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7454" y="5885601"/>
            <a:ext cx="8055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err="1" smtClean="0">
                <a:latin typeface="Times New Roman" pitchFamily="18" charset="0"/>
                <a:cs typeface="Times New Roman" pitchFamily="18" charset="0"/>
              </a:rPr>
              <a:t>Yirui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 Wu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Zhouyu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Meng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Shivakumara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Palaiahnakote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Tong Lu Compressing YOLO Network by Compressive Sensing. The 4th Asian Conference on Pattern Recognition(ACPR'17), Nanjing, China 2017. (EI)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2210" name="Picture 2" descr="https://wuyirui.github.io/images/ACPR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267" y="2330046"/>
            <a:ext cx="8537619" cy="226080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53"/>
          <p:cNvSpPr txBox="1">
            <a:spLocks noChangeArrowheads="1"/>
          </p:cNvSpPr>
          <p:nvPr/>
        </p:nvSpPr>
        <p:spPr bwMode="auto">
          <a:xfrm>
            <a:off x="285751" y="571500"/>
            <a:ext cx="56248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 lvl="0">
              <a:spcBef>
                <a:spcPct val="0"/>
              </a:spcBef>
              <a:defRPr/>
            </a:pP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傅立叶变换理解：我的工作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60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328" y="1508289"/>
            <a:ext cx="7976291" cy="180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5616" y="3448096"/>
            <a:ext cx="4443245" cy="229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17454" y="5885601"/>
            <a:ext cx="8055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err="1" smtClean="0">
                <a:latin typeface="Times New Roman" pitchFamily="18" charset="0"/>
                <a:cs typeface="Times New Roman" pitchFamily="18" charset="0"/>
              </a:rPr>
              <a:t>Yirui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 Wu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Zhouyu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Meng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Shivakumara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Palaiahnakote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Tong Lu Compressing YOLO Network by Compressive Sensing. The 4th Asian Conference on Pattern Recognition(ACPR'17), Nanjing, China 2017. (EI)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214563"/>
            <a:ext cx="7429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053"/>
          <p:cNvSpPr txBox="1">
            <a:spLocks noChangeArrowheads="1"/>
          </p:cNvSpPr>
          <p:nvPr/>
        </p:nvSpPr>
        <p:spPr bwMode="auto">
          <a:xfrm>
            <a:off x="571500" y="571500"/>
            <a:ext cx="38306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zh-CN" altLang="en-US" sz="4000" kern="0" dirty="0">
                <a:latin typeface="+mj-lt"/>
                <a:ea typeface="黑体" pitchFamily="2" charset="-122"/>
                <a:cs typeface="+mj-cs"/>
              </a:rPr>
              <a:t>虚数的应用</a:t>
            </a:r>
          </a:p>
        </p:txBody>
      </p:sp>
      <p:sp>
        <p:nvSpPr>
          <p:cNvPr id="33796" name="矩形 6"/>
          <p:cNvSpPr>
            <a:spLocks noChangeArrowheads="1"/>
          </p:cNvSpPr>
          <p:nvPr/>
        </p:nvSpPr>
        <p:spPr bwMode="auto">
          <a:xfrm>
            <a:off x="642938" y="4214813"/>
            <a:ext cx="8001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/>
              <a:t>红色的线段，它的长度是</a:t>
            </a:r>
            <a:r>
              <a:rPr lang="en-US" altLang="zh-CN" sz="2000"/>
              <a:t>1</a:t>
            </a:r>
            <a:r>
              <a:rPr lang="zh-CN" altLang="en-US" sz="2000"/>
              <a:t>。当它乘以</a:t>
            </a:r>
            <a:r>
              <a:rPr lang="en-US" altLang="zh-CN" sz="2000"/>
              <a:t>3</a:t>
            </a:r>
            <a:r>
              <a:rPr lang="zh-CN" altLang="en-US" sz="2000"/>
              <a:t>的时候，它的长度发生了变化，变成了蓝色的线段，而当它乘以</a:t>
            </a:r>
            <a:r>
              <a:rPr lang="en-US" altLang="zh-CN" sz="2000"/>
              <a:t>-1</a:t>
            </a:r>
            <a:r>
              <a:rPr lang="zh-CN" altLang="en-US" sz="2000"/>
              <a:t>的时候，就变成了绿色的线段，或者说线段在数轴上围绕原点旋转了</a:t>
            </a:r>
            <a:r>
              <a:rPr lang="en-US" altLang="zh-CN" sz="2000"/>
              <a:t>180</a:t>
            </a:r>
            <a:r>
              <a:rPr lang="zh-CN" altLang="en-US" sz="2000"/>
              <a:t>度。</a:t>
            </a:r>
          </a:p>
          <a:p>
            <a:r>
              <a:rPr lang="zh-CN" altLang="en-US" sz="2000"/>
              <a:t>我们知道乘</a:t>
            </a:r>
            <a:r>
              <a:rPr lang="en-US" altLang="zh-CN" sz="2000"/>
              <a:t>-1</a:t>
            </a:r>
            <a:r>
              <a:rPr lang="zh-CN" altLang="en-US" sz="2000"/>
              <a:t>其实就是乘了两次 </a:t>
            </a:r>
            <a:r>
              <a:rPr lang="en-US" altLang="zh-CN" sz="2000"/>
              <a:t>i</a:t>
            </a:r>
            <a:r>
              <a:rPr lang="zh-CN" altLang="en-US" sz="2000"/>
              <a:t>使线段旋转了</a:t>
            </a:r>
            <a:r>
              <a:rPr lang="en-US" altLang="zh-CN" sz="2000"/>
              <a:t>180</a:t>
            </a:r>
            <a:r>
              <a:rPr lang="zh-CN" altLang="en-US" sz="2000"/>
              <a:t>度，那么乘一次 </a:t>
            </a:r>
            <a:r>
              <a:rPr lang="en-US" altLang="zh-CN" sz="2000"/>
              <a:t>i </a:t>
            </a:r>
            <a:r>
              <a:rPr lang="zh-CN" altLang="en-US" sz="2000"/>
              <a:t>被定义为旋转了</a:t>
            </a:r>
            <a:r>
              <a:rPr lang="en-US" altLang="zh-CN" sz="2000"/>
              <a:t>90</a:t>
            </a:r>
            <a:r>
              <a:rPr lang="zh-CN" altLang="en-US" sz="2000"/>
              <a:t>度。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2446" y="588669"/>
            <a:ext cx="44470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典型试题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HSI</a:t>
            </a: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色系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052904" y="2180063"/>
            <a:ext cx="18288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4052904" y="3856463"/>
            <a:ext cx="1828800" cy="838200"/>
          </a:xfrm>
          <a:prstGeom prst="ellipse">
            <a:avLst/>
          </a:prstGeom>
          <a:solidFill>
            <a:srgbClr val="38383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052904" y="256106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881704" y="256106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967304" y="256106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967304" y="4313663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4967304" y="2561063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4662504" y="2180063"/>
            <a:ext cx="304800" cy="381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 flipV="1">
            <a:off x="4662504" y="3932663"/>
            <a:ext cx="304800" cy="381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4357704" y="2561063"/>
            <a:ext cx="609600" cy="304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4357704" y="4313663"/>
            <a:ext cx="609600" cy="304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262704" y="2942063"/>
            <a:ext cx="0" cy="1143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4967304" y="3551663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034104" y="4466063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>
                <a:latin typeface="Times New Roman" pitchFamily="18" charset="0"/>
              </a:rPr>
              <a:t>黑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034104" y="2256263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1600">
                <a:latin typeface="Times New Roman" pitchFamily="18" charset="0"/>
              </a:rPr>
              <a:t>白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415104" y="3323063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>
                <a:latin typeface="Tahoma" pitchFamily="34" charset="0"/>
              </a:rPr>
              <a:t>I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272104" y="34754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>
                <a:latin typeface="Tahoma" pitchFamily="34" charset="0"/>
              </a:rPr>
              <a:t>S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74166" y="5118258"/>
            <a:ext cx="850319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在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HSI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色系圆柱体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上，红色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的像素点顺时针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旋转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会使颜色哪一类属性发生变化，变成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什么样？上下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移动则会如何呢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？向圆心方向移动呢？</a:t>
            </a:r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5781692" y="347705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500063"/>
            <a:ext cx="73374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500063" y="4643438"/>
            <a:ext cx="82153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实数轴与虚数轴共同构成了一个复数的平面，也称复平面。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34117" y="2055545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altLang="zh-CN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频域的理解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傅立叶变换理解　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二维离散傅立叶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变换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离散余弦变换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及快速傅立叶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变换 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Clr>
                <a:srgbClr val="FF66FF"/>
              </a:buClr>
            </a:pPr>
            <a:endParaRPr lang="zh-CN" altLang="en-US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8131" y="3853038"/>
            <a:ext cx="4690756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4531" y="1597745"/>
            <a:ext cx="7632700" cy="208915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buClr>
                <a:schemeClr val="hlink"/>
              </a:buClr>
              <a:buFont typeface="Wingdings" pitchFamily="2" charset="2"/>
              <a:buChar char="n"/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因为数字图像信号是二维的数字信号，所以必须采用二维傅立叶变换才能够实现对图像的频域变换。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Font typeface="Wingdings" pitchFamily="2" charset="2"/>
              <a:buChar char="n"/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必须定义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正变换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与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反变换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，分别作用于时域至频域的转换，及频域至时域的转换。　</a:t>
            </a:r>
            <a:r>
              <a:rPr lang="zh-CN" altLang="en-US" b="1" dirty="0" smtClean="0">
                <a:ea typeface="华文细黑" pitchFamily="2" charset="-122"/>
              </a:rPr>
              <a:t>　　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828800" y="2743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endParaRPr lang="zh-CN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692150"/>
            <a:ext cx="5761037" cy="720725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二维离散傅立叶变换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40549" y="5189551"/>
            <a:ext cx="6388943" cy="5232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处理流程：时域</a:t>
            </a:r>
            <a:r>
              <a:rPr lang="en-US" altLang="zh-CN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=&gt;</a:t>
            </a: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频域处理</a:t>
            </a:r>
            <a:r>
              <a:rPr lang="en-US" altLang="zh-CN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=&gt;</a:t>
            </a: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时域</a:t>
            </a:r>
            <a:endParaRPr lang="zh-CN" altLang="en-US" sz="2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96900"/>
            <a:ext cx="7189787" cy="815975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二维离散</a:t>
            </a:r>
            <a:r>
              <a:rPr lang="en-US" altLang="zh-CN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Fourier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变换： 正变换</a:t>
            </a:r>
          </a:p>
        </p:txBody>
      </p:sp>
      <p:graphicFrame>
        <p:nvGraphicFramePr>
          <p:cNvPr id="349187" name="Object 3"/>
          <p:cNvGraphicFramePr>
            <a:graphicFrameLocks noChangeAspect="1"/>
          </p:cNvGraphicFramePr>
          <p:nvPr/>
        </p:nvGraphicFramePr>
        <p:xfrm>
          <a:off x="1476375" y="2636838"/>
          <a:ext cx="4911725" cy="1004887"/>
        </p:xfrm>
        <a:graphic>
          <a:graphicData uri="http://schemas.openxmlformats.org/presentationml/2006/ole">
            <p:oleObj spid="_x0000_s834562" name="Equation" r:id="rId4" imgW="2171520" imgH="444240" progId="Equation.3">
              <p:embed/>
            </p:oleObj>
          </a:graphicData>
        </a:graphic>
      </p:graphicFrame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401408" y="1465459"/>
            <a:ext cx="8318385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CN" altLang="en-US" sz="2800" dirty="0" smtClean="0">
                <a:solidFill>
                  <a:schemeClr val="accent5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设图像大小为</a:t>
            </a:r>
            <a:r>
              <a:rPr lang="en-US" altLang="zh-CN" sz="28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M*N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，原图为</a:t>
            </a:r>
            <a:r>
              <a:rPr lang="en-US" altLang="zh-CN" sz="28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f(</a:t>
            </a:r>
            <a:r>
              <a:rPr lang="en-US" altLang="zh-CN" sz="2800" i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x,y</a:t>
            </a:r>
            <a:r>
              <a:rPr lang="en-US" altLang="zh-CN" sz="28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，其频谱为</a:t>
            </a:r>
            <a:r>
              <a:rPr lang="en-US" altLang="zh-CN" sz="28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F(</a:t>
            </a:r>
            <a:r>
              <a:rPr lang="en-US" altLang="zh-CN" sz="2800" i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u,v</a:t>
            </a:r>
            <a:r>
              <a:rPr lang="en-US" altLang="zh-CN" sz="28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，则：</a:t>
            </a:r>
          </a:p>
        </p:txBody>
      </p:sp>
      <p:graphicFrame>
        <p:nvGraphicFramePr>
          <p:cNvPr id="349194" name="Object 10"/>
          <p:cNvGraphicFramePr>
            <a:graphicFrameLocks noChangeAspect="1"/>
          </p:cNvGraphicFramePr>
          <p:nvPr/>
        </p:nvGraphicFramePr>
        <p:xfrm>
          <a:off x="2627313" y="3644900"/>
          <a:ext cx="4397375" cy="1006475"/>
        </p:xfrm>
        <a:graphic>
          <a:graphicData uri="http://schemas.openxmlformats.org/presentationml/2006/ole">
            <p:oleObj spid="_x0000_s834563" name="Equation" r:id="rId5" imgW="1942920" imgH="444240" progId="">
              <p:embed/>
            </p:oleObj>
          </a:graphicData>
        </a:graphic>
      </p:graphicFrame>
      <p:graphicFrame>
        <p:nvGraphicFramePr>
          <p:cNvPr id="349197" name="Object 13"/>
          <p:cNvGraphicFramePr>
            <a:graphicFrameLocks noChangeAspect="1"/>
          </p:cNvGraphicFramePr>
          <p:nvPr/>
        </p:nvGraphicFramePr>
        <p:xfrm>
          <a:off x="2700338" y="4652963"/>
          <a:ext cx="2432050" cy="466725"/>
        </p:xfrm>
        <a:graphic>
          <a:graphicData uri="http://schemas.openxmlformats.org/presentationml/2006/ole">
            <p:oleObj spid="_x0000_s834564" name="Equation" r:id="rId6" imgW="1257120" imgH="241200" progId="">
              <p:embed/>
            </p:oleObj>
          </a:graphicData>
        </a:graphic>
      </p:graphicFrame>
      <p:graphicFrame>
        <p:nvGraphicFramePr>
          <p:cNvPr id="349200" name="Object 16"/>
          <p:cNvGraphicFramePr>
            <a:graphicFrameLocks noChangeAspect="1"/>
          </p:cNvGraphicFramePr>
          <p:nvPr/>
        </p:nvGraphicFramePr>
        <p:xfrm>
          <a:off x="2700338" y="5229225"/>
          <a:ext cx="2432050" cy="466725"/>
        </p:xfrm>
        <a:graphic>
          <a:graphicData uri="http://schemas.openxmlformats.org/presentationml/2006/ole">
            <p:oleObj spid="_x0000_s834565" name="Equation" r:id="rId7" imgW="1257120" imgH="241200" progId="">
              <p:embed/>
            </p:oleObj>
          </a:graphicData>
        </a:graphic>
      </p:graphicFrame>
      <p:sp>
        <p:nvSpPr>
          <p:cNvPr id="9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6660" y="5957708"/>
            <a:ext cx="7922305" cy="5232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二维</a:t>
            </a:r>
            <a:r>
              <a:rPr lang="en-US" altLang="zh-CN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Fourier</a:t>
            </a: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变换可以转化为两次一维</a:t>
            </a:r>
            <a:r>
              <a:rPr lang="en-US" altLang="zh-CN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Fourier</a:t>
            </a: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变换。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96900"/>
            <a:ext cx="7189787" cy="815975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二维离散</a:t>
            </a:r>
            <a:r>
              <a:rPr lang="en-US" altLang="zh-CN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Fourier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变换： 反变换</a:t>
            </a:r>
          </a:p>
        </p:txBody>
      </p:sp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1187450" y="2205038"/>
          <a:ext cx="5257800" cy="1016000"/>
        </p:xfrm>
        <a:graphic>
          <a:graphicData uri="http://schemas.openxmlformats.org/presentationml/2006/ole">
            <p:oleObj spid="_x0000_s835586" name="公式" r:id="rId4" imgW="2298600" imgH="444240" progId="Equation.3">
              <p:embed/>
            </p:oleObj>
          </a:graphicData>
        </a:graphic>
      </p:graphicFrame>
      <p:graphicFrame>
        <p:nvGraphicFramePr>
          <p:cNvPr id="145417" name="Object 9"/>
          <p:cNvGraphicFramePr>
            <a:graphicFrameLocks noChangeAspect="1"/>
          </p:cNvGraphicFramePr>
          <p:nvPr/>
        </p:nvGraphicFramePr>
        <p:xfrm>
          <a:off x="2124075" y="3357563"/>
          <a:ext cx="4298950" cy="614362"/>
        </p:xfrm>
        <a:graphic>
          <a:graphicData uri="http://schemas.openxmlformats.org/presentationml/2006/ole">
            <p:oleObj spid="_x0000_s835587" name="Equation" r:id="rId5" imgW="1688760" imgH="241200" progId="">
              <p:embed/>
            </p:oleObj>
          </a:graphicData>
        </a:graphic>
      </p:graphicFrame>
      <p:graphicFrame>
        <p:nvGraphicFramePr>
          <p:cNvPr id="145418" name="Object 10"/>
          <p:cNvGraphicFramePr>
            <a:graphicFrameLocks noChangeAspect="1"/>
          </p:cNvGraphicFramePr>
          <p:nvPr/>
        </p:nvGraphicFramePr>
        <p:xfrm>
          <a:off x="2051050" y="4149725"/>
          <a:ext cx="4298950" cy="614363"/>
        </p:xfrm>
        <a:graphic>
          <a:graphicData uri="http://schemas.openxmlformats.org/presentationml/2006/ole">
            <p:oleObj spid="_x0000_s835588" name="Equation" r:id="rId6" imgW="1688760" imgH="241200" progId="">
              <p:embed/>
            </p:oleObj>
          </a:graphicData>
        </a:graphic>
      </p:graphicFrame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2467" y="595492"/>
            <a:ext cx="6948487" cy="911225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二维离散</a:t>
            </a:r>
            <a:r>
              <a:rPr lang="en-US" altLang="zh-CN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Fourier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变换： 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作用一</a:t>
            </a:r>
            <a:endParaRPr lang="zh-CN" altLang="en-US" sz="32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3111" y="1478258"/>
            <a:ext cx="8072731" cy="447948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作用一：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可以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得出信号在各个频率点上的强度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n"/>
            </a:pP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Fourier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变换后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rId3" action="ppaction://hlinksldjump"/>
              </a:rPr>
              <a:t>频率图像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，中间部分为低频部分，越靠外边频率越高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。我们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可以在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Fourier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频率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图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中，选择所需要的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rId4" action="ppaction://hlinksldjump"/>
              </a:rPr>
              <a:t>高频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或是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rId5" action="ppaction://hlinksldjump"/>
              </a:rPr>
              <a:t>低频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滤波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n"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 变换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系数刚好表现的是各个频率点上的幅值。在小波变换没有提出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时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考虑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到高频反映细节、低频反映景物概貌的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特性，可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将高频系数置为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0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，进行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压缩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编码，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rId6" action="ppaction://hlinksldjump"/>
              </a:rPr>
              <a:t>骗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rId6" action="ppaction://hlinksldjump"/>
              </a:rPr>
              <a:t>过人眼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n"/>
            </a:pPr>
            <a:endParaRPr lang="zh-CN" altLang="en-US" sz="2400" dirty="0" smtClean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</a:pPr>
            <a:endParaRPr lang="zh-CN" altLang="en-US" sz="2400" dirty="0" smtClean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4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6524625" cy="669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mtClean="0">
                <a:latin typeface="黑体" pitchFamily="49" charset="-122"/>
                <a:ea typeface="黑体" pitchFamily="49" charset="-122"/>
              </a:rPr>
              <a:t>图像的频率特性</a:t>
            </a:r>
            <a:r>
              <a:rPr lang="zh-CN" altLang="en-US" sz="3200" smtClean="0">
                <a:ea typeface="隶书" pitchFamily="49" charset="-122"/>
              </a:rPr>
              <a:t> </a:t>
            </a:r>
          </a:p>
        </p:txBody>
      </p:sp>
      <p:pic>
        <p:nvPicPr>
          <p:cNvPr id="180235" name="Picture 11" descr="tt0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628775"/>
            <a:ext cx="3598862" cy="3598863"/>
          </a:xfrm>
          <a:noFill/>
        </p:spPr>
      </p:pic>
      <p:pic>
        <p:nvPicPr>
          <p:cNvPr id="180240" name="Picture 16" descr="tt009ff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628775"/>
            <a:ext cx="3598862" cy="3598863"/>
          </a:xfrm>
          <a:noFill/>
        </p:spPr>
      </p:pic>
      <p:sp>
        <p:nvSpPr>
          <p:cNvPr id="59397" name="AutoShape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667625" y="5734050"/>
            <a:ext cx="504825" cy="4318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6913562" cy="5699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latin typeface="黑体" pitchFamily="49" charset="-122"/>
                <a:ea typeface="黑体" pitchFamily="49" charset="-122"/>
              </a:rPr>
              <a:t>Fourier</a:t>
            </a:r>
            <a:r>
              <a:rPr lang="zh-CN" altLang="en-US" smtClean="0">
                <a:latin typeface="黑体" pitchFamily="49" charset="-122"/>
                <a:ea typeface="黑体" pitchFamily="49" charset="-122"/>
              </a:rPr>
              <a:t>变换的低通滤波示例</a:t>
            </a:r>
          </a:p>
        </p:txBody>
      </p:sp>
      <p:pic>
        <p:nvPicPr>
          <p:cNvPr id="183310" name="Picture 14" descr="tt009"/>
          <p:cNvPicPr>
            <a:picLocks noGrp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628775"/>
            <a:ext cx="3598862" cy="3598863"/>
          </a:xfrm>
          <a:noFill/>
        </p:spPr>
      </p:pic>
      <p:pic>
        <p:nvPicPr>
          <p:cNvPr id="183311" name="Picture 15" descr="tt009fft"/>
          <p:cNvPicPr>
            <a:picLocks noGrp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628775"/>
            <a:ext cx="3598862" cy="3598863"/>
          </a:xfrm>
          <a:noFill/>
        </p:spPr>
      </p:pic>
      <p:sp>
        <p:nvSpPr>
          <p:cNvPr id="183313" name="Rectangle 17"/>
          <p:cNvSpPr>
            <a:spLocks noChangeAspect="1" noChangeArrowheads="1"/>
          </p:cNvSpPr>
          <p:nvPr/>
        </p:nvSpPr>
        <p:spPr bwMode="auto">
          <a:xfrm>
            <a:off x="933450" y="1943100"/>
            <a:ext cx="2951163" cy="2951163"/>
          </a:xfrm>
          <a:prstGeom prst="rect">
            <a:avLst/>
          </a:prstGeom>
          <a:noFill/>
          <a:ln w="6350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3314" name="Picture 18" descr="tt009fftl32"/>
          <p:cNvPicPr>
            <a:picLocks noGrp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87900" y="1628775"/>
            <a:ext cx="3598863" cy="3598863"/>
          </a:xfrm>
          <a:noFill/>
        </p:spPr>
      </p:pic>
      <p:sp>
        <p:nvSpPr>
          <p:cNvPr id="183316" name="Rectangle 20"/>
          <p:cNvSpPr>
            <a:spLocks noChangeAspect="1" noChangeArrowheads="1"/>
          </p:cNvSpPr>
          <p:nvPr/>
        </p:nvSpPr>
        <p:spPr bwMode="auto">
          <a:xfrm>
            <a:off x="1435100" y="2452688"/>
            <a:ext cx="1943100" cy="1943100"/>
          </a:xfrm>
          <a:prstGeom prst="rect">
            <a:avLst/>
          </a:prstGeom>
          <a:noFill/>
          <a:ln w="16510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3317" name="Picture 21" descr="tt009fft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3613" y="1628775"/>
            <a:ext cx="3598862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667625" y="5734050"/>
            <a:ext cx="504825" cy="4318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3" grpId="0" animBg="1"/>
      <p:bldP spid="1833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6524625" cy="885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latin typeface="黑体" pitchFamily="49" charset="-122"/>
                <a:ea typeface="黑体" pitchFamily="49" charset="-122"/>
              </a:rPr>
              <a:t>Fourier</a:t>
            </a:r>
            <a:r>
              <a:rPr lang="zh-CN" altLang="en-US" smtClean="0">
                <a:latin typeface="黑体" pitchFamily="49" charset="-122"/>
                <a:ea typeface="黑体" pitchFamily="49" charset="-122"/>
              </a:rPr>
              <a:t>变换的高通滤波示例</a:t>
            </a:r>
          </a:p>
        </p:txBody>
      </p:sp>
      <p:pic>
        <p:nvPicPr>
          <p:cNvPr id="207875" name="Picture 3" descr="tt0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844675"/>
            <a:ext cx="3598863" cy="3598863"/>
          </a:xfrm>
          <a:noFill/>
        </p:spPr>
      </p:pic>
      <p:pic>
        <p:nvPicPr>
          <p:cNvPr id="207877" name="Picture 5" descr="tt009ff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844675"/>
            <a:ext cx="3598863" cy="3598863"/>
          </a:xfrm>
          <a:noFill/>
        </p:spPr>
      </p:pic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2195513" y="3357563"/>
            <a:ext cx="719137" cy="7191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7879" name="Picture 7" descr="tt009ffth4"/>
          <p:cNvPicPr>
            <a:picLocks noChangeAspect="1" noChangeArrowheads="1"/>
          </p:cNvPicPr>
          <p:nvPr/>
        </p:nvPicPr>
        <p:blipFill>
          <a:blip r:embed="rId4" cstate="print">
            <a:lum bright="32000" contrast="26000"/>
          </a:blip>
          <a:srcRect/>
          <a:stretch>
            <a:fillRect/>
          </a:stretch>
        </p:blipFill>
        <p:spPr bwMode="auto">
          <a:xfrm>
            <a:off x="4716463" y="1844675"/>
            <a:ext cx="3598862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81" name="Rectangle 9"/>
          <p:cNvSpPr>
            <a:spLocks noChangeArrowheads="1"/>
          </p:cNvSpPr>
          <p:nvPr/>
        </p:nvSpPr>
        <p:spPr bwMode="auto">
          <a:xfrm>
            <a:off x="1835150" y="2924175"/>
            <a:ext cx="1439863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7882" name="Picture 10" descr="tt009ffth16"/>
          <p:cNvPicPr>
            <a:picLocks noChangeAspect="1" noChangeArrowheads="1"/>
          </p:cNvPicPr>
          <p:nvPr/>
        </p:nvPicPr>
        <p:blipFill>
          <a:blip r:embed="rId5" cstate="print">
            <a:lum bright="26000" contrast="22000"/>
          </a:blip>
          <a:srcRect/>
          <a:stretch>
            <a:fillRect/>
          </a:stretch>
        </p:blipFill>
        <p:spPr bwMode="auto">
          <a:xfrm>
            <a:off x="4716463" y="1844675"/>
            <a:ext cx="3598862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956550" y="5876925"/>
            <a:ext cx="431800" cy="4318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8" grpId="0" animBg="1"/>
      <p:bldP spid="20788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latin typeface="黑体" pitchFamily="49" charset="-122"/>
                <a:ea typeface="黑体" pitchFamily="49" charset="-122"/>
              </a:rPr>
              <a:t>基于</a:t>
            </a:r>
            <a:r>
              <a:rPr lang="en-US" altLang="zh-CN" smtClean="0">
                <a:latin typeface="黑体" pitchFamily="49" charset="-122"/>
                <a:ea typeface="黑体" pitchFamily="49" charset="-122"/>
              </a:rPr>
              <a:t>Fourier</a:t>
            </a:r>
            <a:r>
              <a:rPr lang="zh-CN" altLang="en-US" smtClean="0">
                <a:latin typeface="黑体" pitchFamily="49" charset="-122"/>
                <a:ea typeface="黑体" pitchFamily="49" charset="-122"/>
              </a:rPr>
              <a:t>变换的压缩示例</a:t>
            </a:r>
          </a:p>
        </p:txBody>
      </p:sp>
      <p:pic>
        <p:nvPicPr>
          <p:cNvPr id="386051" name="Picture 3" descr="tt009"/>
          <p:cNvPicPr>
            <a:picLocks noGrp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557338"/>
            <a:ext cx="3598862" cy="3598862"/>
          </a:xfrm>
          <a:noFill/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433680" y="5886351"/>
            <a:ext cx="21590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1800" b="1" dirty="0">
                <a:latin typeface="Tahoma" pitchFamily="34" charset="0"/>
                <a:hlinkClick r:id="rId3" action="ppaction://hlinksldjump"/>
              </a:rPr>
              <a:t>另一幅图像效果</a:t>
            </a:r>
            <a:endParaRPr lang="zh-CN" altLang="en-US" sz="1800" b="1" dirty="0">
              <a:latin typeface="Tahoma" pitchFamily="34" charset="0"/>
            </a:endParaRP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2051050" y="5805488"/>
            <a:ext cx="3024188" cy="457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/>
              <a:t>压缩率为：</a:t>
            </a:r>
            <a:r>
              <a:rPr lang="en-US" altLang="zh-CN" sz="2400"/>
              <a:t>1.7</a:t>
            </a:r>
            <a:r>
              <a:rPr lang="zh-CN" altLang="en-US" sz="2400"/>
              <a:t>：</a:t>
            </a:r>
            <a:r>
              <a:rPr lang="en-US" altLang="zh-CN" sz="2400"/>
              <a:t>1</a:t>
            </a:r>
          </a:p>
        </p:txBody>
      </p:sp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2051050" y="5805488"/>
            <a:ext cx="3024188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/>
              <a:t>压缩率为：</a:t>
            </a:r>
            <a:r>
              <a:rPr lang="en-US" altLang="zh-CN" sz="2400"/>
              <a:t>2.24</a:t>
            </a:r>
            <a:r>
              <a:rPr lang="zh-CN" altLang="en-US" sz="2400"/>
              <a:t>：</a:t>
            </a:r>
            <a:r>
              <a:rPr lang="en-US" altLang="zh-CN" sz="2400"/>
              <a:t>1</a:t>
            </a:r>
          </a:p>
        </p:txBody>
      </p:sp>
      <p:sp>
        <p:nvSpPr>
          <p:cNvPr id="386055" name="Text Box 7"/>
          <p:cNvSpPr txBox="1">
            <a:spLocks noChangeArrowheads="1"/>
          </p:cNvSpPr>
          <p:nvPr/>
        </p:nvSpPr>
        <p:spPr bwMode="auto">
          <a:xfrm>
            <a:off x="2051050" y="5805488"/>
            <a:ext cx="3024188" cy="457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/>
              <a:t>压缩率为：</a:t>
            </a:r>
            <a:r>
              <a:rPr lang="en-US" altLang="zh-CN" sz="2400"/>
              <a:t>3.3</a:t>
            </a:r>
            <a:r>
              <a:rPr lang="zh-CN" altLang="en-US" sz="2400"/>
              <a:t>：</a:t>
            </a:r>
            <a:r>
              <a:rPr lang="en-US" altLang="zh-CN" sz="2400"/>
              <a:t>1</a:t>
            </a:r>
          </a:p>
        </p:txBody>
      </p:sp>
      <p:pic>
        <p:nvPicPr>
          <p:cNvPr id="386056" name="Picture 8" descr="tt009fftl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557338"/>
            <a:ext cx="3598862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58" name="Picture 10" descr="tt009fftl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557338"/>
            <a:ext cx="3598862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60" name="Picture 12" descr="tt009fftl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1557338"/>
            <a:ext cx="3598862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61" name="Picture 13" descr="tt009fftss20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1557338"/>
            <a:ext cx="3598863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6062" name="Rectangle 14"/>
          <p:cNvSpPr>
            <a:spLocks noChangeArrowheads="1"/>
          </p:cNvSpPr>
          <p:nvPr/>
        </p:nvSpPr>
        <p:spPr bwMode="auto">
          <a:xfrm>
            <a:off x="4802188" y="1557338"/>
            <a:ext cx="1511300" cy="15113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6063" name="Rectangle 15"/>
          <p:cNvSpPr>
            <a:spLocks noChangeArrowheads="1"/>
          </p:cNvSpPr>
          <p:nvPr/>
        </p:nvSpPr>
        <p:spPr bwMode="auto">
          <a:xfrm>
            <a:off x="6877050" y="1557338"/>
            <a:ext cx="1511300" cy="15113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6064" name="Rectangle 16"/>
          <p:cNvSpPr>
            <a:spLocks noChangeArrowheads="1"/>
          </p:cNvSpPr>
          <p:nvPr/>
        </p:nvSpPr>
        <p:spPr bwMode="auto">
          <a:xfrm>
            <a:off x="6877050" y="3630613"/>
            <a:ext cx="1511300" cy="15113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6065" name="Rectangle 17"/>
          <p:cNvSpPr>
            <a:spLocks noChangeArrowheads="1"/>
          </p:cNvSpPr>
          <p:nvPr/>
        </p:nvSpPr>
        <p:spPr bwMode="auto">
          <a:xfrm>
            <a:off x="4787900" y="3630613"/>
            <a:ext cx="1511300" cy="15113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86057" name="Picture 9" descr="tt009fftss1616"/>
          <p:cNvPicPr>
            <a:picLocks noGrp="1" noChangeArrowheads="1"/>
          </p:cNvPicPr>
          <p:nvPr>
            <p:ph sz="quarter" idx="3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773613" y="1557338"/>
            <a:ext cx="3598862" cy="3598862"/>
          </a:xfrm>
          <a:noFill/>
        </p:spPr>
      </p:pic>
      <p:sp>
        <p:nvSpPr>
          <p:cNvPr id="386066" name="Rectangle 18"/>
          <p:cNvSpPr>
            <a:spLocks noChangeArrowheads="1"/>
          </p:cNvSpPr>
          <p:nvPr/>
        </p:nvSpPr>
        <p:spPr bwMode="auto">
          <a:xfrm>
            <a:off x="4787900" y="1557338"/>
            <a:ext cx="1584325" cy="15843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6067" name="Rectangle 19"/>
          <p:cNvSpPr>
            <a:spLocks noChangeArrowheads="1"/>
          </p:cNvSpPr>
          <p:nvPr/>
        </p:nvSpPr>
        <p:spPr bwMode="auto">
          <a:xfrm>
            <a:off x="6804025" y="1557338"/>
            <a:ext cx="1584325" cy="15843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6068" name="Rectangle 20"/>
          <p:cNvSpPr>
            <a:spLocks noChangeArrowheads="1"/>
          </p:cNvSpPr>
          <p:nvPr/>
        </p:nvSpPr>
        <p:spPr bwMode="auto">
          <a:xfrm>
            <a:off x="4787900" y="3573463"/>
            <a:ext cx="1584325" cy="15843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6069" name="Rectangle 21"/>
          <p:cNvSpPr>
            <a:spLocks noChangeArrowheads="1"/>
          </p:cNvSpPr>
          <p:nvPr/>
        </p:nvSpPr>
        <p:spPr bwMode="auto">
          <a:xfrm>
            <a:off x="6804025" y="3571875"/>
            <a:ext cx="1584325" cy="15843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86059" name="Picture 11" descr="tt009fftss0909"/>
          <p:cNvPicPr>
            <a:picLocks noGrp="1" noChangeArrowheads="1"/>
          </p:cNvPicPr>
          <p:nvPr>
            <p:ph sz="quarter" idx="2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4787900" y="1571625"/>
            <a:ext cx="3598863" cy="3598863"/>
          </a:xfrm>
          <a:noFill/>
        </p:spPr>
      </p:pic>
      <p:sp>
        <p:nvSpPr>
          <p:cNvPr id="386070" name="Rectangle 22"/>
          <p:cNvSpPr>
            <a:spLocks noChangeArrowheads="1"/>
          </p:cNvSpPr>
          <p:nvPr/>
        </p:nvSpPr>
        <p:spPr bwMode="auto">
          <a:xfrm>
            <a:off x="4787900" y="1557338"/>
            <a:ext cx="1655763" cy="16557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6071" name="Rectangle 23"/>
          <p:cNvSpPr>
            <a:spLocks noChangeArrowheads="1"/>
          </p:cNvSpPr>
          <p:nvPr/>
        </p:nvSpPr>
        <p:spPr bwMode="auto">
          <a:xfrm>
            <a:off x="6732588" y="3500438"/>
            <a:ext cx="1655762" cy="16557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6072" name="Rectangle 24"/>
          <p:cNvSpPr>
            <a:spLocks noChangeArrowheads="1"/>
          </p:cNvSpPr>
          <p:nvPr/>
        </p:nvSpPr>
        <p:spPr bwMode="auto">
          <a:xfrm>
            <a:off x="4787900" y="3500438"/>
            <a:ext cx="1655763" cy="16557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6073" name="Rectangle 25"/>
          <p:cNvSpPr>
            <a:spLocks noChangeArrowheads="1"/>
          </p:cNvSpPr>
          <p:nvPr/>
        </p:nvSpPr>
        <p:spPr bwMode="auto">
          <a:xfrm>
            <a:off x="6732588" y="1557338"/>
            <a:ext cx="1655762" cy="16557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86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86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8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8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86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3" grpId="0" animBg="1"/>
      <p:bldP spid="386053" grpId="1" animBg="1"/>
      <p:bldP spid="386054" grpId="0" animBg="1"/>
      <p:bldP spid="386054" grpId="1" animBg="1"/>
      <p:bldP spid="386055" grpId="0" animBg="1"/>
      <p:bldP spid="386055" grpId="1" animBg="1"/>
      <p:bldP spid="386062" grpId="0" animBg="1"/>
      <p:bldP spid="386063" grpId="0" animBg="1"/>
      <p:bldP spid="386064" grpId="0" animBg="1"/>
      <p:bldP spid="386065" grpId="0" animBg="1"/>
      <p:bldP spid="386066" grpId="0" animBg="1"/>
      <p:bldP spid="386067" grpId="0" animBg="1"/>
      <p:bldP spid="386068" grpId="0" animBg="1"/>
      <p:bldP spid="386069" grpId="0" animBg="1"/>
      <p:bldP spid="386070" grpId="0" animBg="1"/>
      <p:bldP spid="386071" grpId="0" animBg="1"/>
      <p:bldP spid="386072" grpId="0" animBg="1"/>
      <p:bldP spid="3860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76250"/>
            <a:ext cx="5819775" cy="935038"/>
          </a:xfrm>
          <a:ln/>
        </p:spPr>
        <p:txBody>
          <a:bodyPr/>
          <a:lstStyle/>
          <a:p>
            <a:r>
              <a:rPr lang="zh-CN" altLang="en-US" sz="3200">
                <a:latin typeface="黑体" pitchFamily="2" charset="-122"/>
                <a:ea typeface="黑体" pitchFamily="2" charset="-122"/>
              </a:rPr>
              <a:t>红点的顺（逆）时针转动</a:t>
            </a:r>
          </a:p>
        </p:txBody>
      </p:sp>
      <p:sp>
        <p:nvSpPr>
          <p:cNvPr id="796676" name="Oval 4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77" name="Oval 5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FF0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78" name="AutoShape 6"/>
          <p:cNvSpPr>
            <a:spLocks noChangeArrowheads="1"/>
          </p:cNvSpPr>
          <p:nvPr/>
        </p:nvSpPr>
        <p:spPr bwMode="auto">
          <a:xfrm>
            <a:off x="2051050" y="2133600"/>
            <a:ext cx="719138" cy="2374900"/>
          </a:xfrm>
          <a:prstGeom prst="curvedRightArrow">
            <a:avLst>
              <a:gd name="adj1" fmla="val 66049"/>
              <a:gd name="adj2" fmla="val 13209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79" name="AutoShape 7"/>
          <p:cNvSpPr>
            <a:spLocks noChangeArrowheads="1"/>
          </p:cNvSpPr>
          <p:nvPr/>
        </p:nvSpPr>
        <p:spPr bwMode="auto">
          <a:xfrm>
            <a:off x="7235825" y="2420938"/>
            <a:ext cx="719138" cy="2376487"/>
          </a:xfrm>
          <a:prstGeom prst="curvedLeftArrow">
            <a:avLst>
              <a:gd name="adj1" fmla="val 66093"/>
              <a:gd name="adj2" fmla="val 13218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80" name="Oval 8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800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81" name="Oval 9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010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82" name="Oval 10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018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83" name="Oval 11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01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84" name="Oval 12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01FF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85" name="Oval 13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01FF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86" name="Oval 14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80FF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87" name="Oval 15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FFFF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88" name="Oval 16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FF80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89" name="Oval 17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FF01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90" name="Oval 18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FF80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91" name="Oval 19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FFFF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92" name="Oval 20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80FF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93" name="Oval 21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01FF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94" name="Oval 22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01FF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95" name="Oval 23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01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96" name="Oval 24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018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97" name="Oval 25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010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98" name="Oval 26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800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699" name="Oval 27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FF0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700" name="Oval 28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FF01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6701" name="Oval 29"/>
          <p:cNvSpPr>
            <a:spLocks noChangeAspect="1" noChangeArrowheads="1"/>
          </p:cNvSpPr>
          <p:nvPr/>
        </p:nvSpPr>
        <p:spPr bwMode="auto">
          <a:xfrm>
            <a:off x="3203575" y="1989138"/>
            <a:ext cx="3541713" cy="3238500"/>
          </a:xfrm>
          <a:prstGeom prst="ellipse">
            <a:avLst/>
          </a:prstGeom>
          <a:solidFill>
            <a:srgbClr val="FF01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9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9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9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9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9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9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79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9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9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9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9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9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9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9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9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9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9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9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6" grpId="0" animBg="1"/>
      <p:bldP spid="796677" grpId="0" animBg="1"/>
      <p:bldP spid="796678" grpId="0" animBg="1"/>
      <p:bldP spid="796679" grpId="0" animBg="1"/>
      <p:bldP spid="796680" grpId="0" animBg="1"/>
      <p:bldP spid="796681" grpId="0" animBg="1"/>
      <p:bldP spid="796682" grpId="0" animBg="1"/>
      <p:bldP spid="796683" grpId="0" animBg="1"/>
      <p:bldP spid="796684" grpId="0" animBg="1"/>
      <p:bldP spid="796685" grpId="0" animBg="1"/>
      <p:bldP spid="796686" grpId="0" animBg="1"/>
      <p:bldP spid="796687" grpId="0" animBg="1"/>
      <p:bldP spid="796688" grpId="0" animBg="1"/>
      <p:bldP spid="796689" grpId="0" animBg="1"/>
      <p:bldP spid="796690" grpId="0" animBg="1"/>
      <p:bldP spid="796691" grpId="0" animBg="1"/>
      <p:bldP spid="796692" grpId="0" animBg="1"/>
      <p:bldP spid="796693" grpId="0" animBg="1"/>
      <p:bldP spid="796694" grpId="0" animBg="1"/>
      <p:bldP spid="796695" grpId="0" animBg="1"/>
      <p:bldP spid="796696" grpId="0" animBg="1"/>
      <p:bldP spid="796697" grpId="0" animBg="1"/>
      <p:bldP spid="796698" grpId="0" animBg="1"/>
      <p:bldP spid="796699" grpId="0" animBg="1"/>
      <p:bldP spid="796700" grpId="0" animBg="1"/>
      <p:bldP spid="79670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98" name="Picture 38" descr="tt002fftss2015"/>
          <p:cNvPicPr>
            <a:picLocks noGrp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628775"/>
            <a:ext cx="3838575" cy="2879725"/>
          </a:xfrm>
          <a:noFill/>
        </p:spPr>
      </p:pic>
      <p:pic>
        <p:nvPicPr>
          <p:cNvPr id="220200" name="Picture 40" descr="tt002fftss16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628775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001000" cy="838200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黑体" pitchFamily="49" charset="-122"/>
                <a:ea typeface="黑体" pitchFamily="49" charset="-122"/>
              </a:rPr>
              <a:t>基于</a:t>
            </a:r>
            <a:r>
              <a:rPr lang="en-US" altLang="zh-CN" smtClean="0">
                <a:latin typeface="黑体" pitchFamily="49" charset="-122"/>
                <a:ea typeface="黑体" pitchFamily="49" charset="-122"/>
              </a:rPr>
              <a:t>Fourier</a:t>
            </a:r>
            <a:r>
              <a:rPr lang="zh-CN" altLang="en-US" smtClean="0">
                <a:latin typeface="黑体" pitchFamily="49" charset="-122"/>
                <a:ea typeface="黑体" pitchFamily="49" charset="-122"/>
              </a:rPr>
              <a:t>变换的压缩示例</a:t>
            </a:r>
          </a:p>
        </p:txBody>
      </p:sp>
      <p:pic>
        <p:nvPicPr>
          <p:cNvPr id="220175" name="Picture 15" descr="tt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1188" y="1628775"/>
            <a:ext cx="3840162" cy="2879725"/>
          </a:xfrm>
          <a:noFill/>
        </p:spPr>
      </p:pic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1547813" y="5300663"/>
            <a:ext cx="3024187" cy="457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/>
              <a:t>压缩率为：</a:t>
            </a:r>
            <a:r>
              <a:rPr lang="en-US" altLang="zh-CN" sz="2400"/>
              <a:t>8.1</a:t>
            </a:r>
            <a:r>
              <a:rPr lang="zh-CN" altLang="en-US" sz="2400"/>
              <a:t>：</a:t>
            </a:r>
            <a:r>
              <a:rPr lang="en-US" altLang="zh-CN" sz="2400"/>
              <a:t>1</a:t>
            </a:r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1547813" y="5300663"/>
            <a:ext cx="33131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/>
              <a:t>压缩率为：</a:t>
            </a:r>
            <a:r>
              <a:rPr lang="en-US" altLang="zh-CN" sz="2400"/>
              <a:t>10.77</a:t>
            </a:r>
            <a:r>
              <a:rPr lang="zh-CN" altLang="en-US" sz="2400"/>
              <a:t>：</a:t>
            </a:r>
            <a:r>
              <a:rPr lang="en-US" altLang="zh-CN" sz="2400"/>
              <a:t>1</a:t>
            </a:r>
          </a:p>
        </p:txBody>
      </p:sp>
      <p:sp>
        <p:nvSpPr>
          <p:cNvPr id="220172" name="Text Box 12"/>
          <p:cNvSpPr txBox="1">
            <a:spLocks noChangeArrowheads="1"/>
          </p:cNvSpPr>
          <p:nvPr/>
        </p:nvSpPr>
        <p:spPr bwMode="auto">
          <a:xfrm>
            <a:off x="1547813" y="5300663"/>
            <a:ext cx="3311525" cy="457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/>
              <a:t>压缩率为：</a:t>
            </a:r>
            <a:r>
              <a:rPr lang="en-US" altLang="zh-CN" sz="2400"/>
              <a:t>16.1</a:t>
            </a:r>
            <a:r>
              <a:rPr lang="zh-CN" altLang="en-US" sz="2400"/>
              <a:t>：</a:t>
            </a:r>
            <a:r>
              <a:rPr lang="en-US" altLang="zh-CN" sz="2400"/>
              <a:t>1</a:t>
            </a:r>
          </a:p>
        </p:txBody>
      </p:sp>
      <p:pic>
        <p:nvPicPr>
          <p:cNvPr id="220181" name="Picture 21" descr="tt002fftl6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628775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91" name="Picture 31" descr="tt002fftl2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1628775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202" name="Picture 42" descr="tt002fftss12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1628775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93" name="Picture 33" descr="tt002fftl2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1628775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1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667625" y="5734050"/>
            <a:ext cx="504825" cy="4318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0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01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201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2201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20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6" grpId="0" animBg="1"/>
      <p:bldP spid="220166" grpId="1" animBg="1"/>
      <p:bldP spid="220167" grpId="0" animBg="1"/>
      <p:bldP spid="220167" grpId="1" animBg="1"/>
      <p:bldP spid="220172" grpId="0" animBg="1"/>
      <p:bldP spid="22017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2467" y="595492"/>
            <a:ext cx="6948487" cy="911225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二维离散</a:t>
            </a:r>
            <a:r>
              <a:rPr lang="en-US" altLang="zh-CN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Fourier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变换： 作用一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977" y="997491"/>
            <a:ext cx="8468657" cy="20875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CN" sz="1600" b="1" dirty="0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dirty="0" smtClean="0">
                <a:solidFill>
                  <a:schemeClr val="accent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傅立叶变换用于图像压缩的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对应</a:t>
            </a:r>
            <a:r>
              <a:rPr lang="en-US" altLang="zh-CN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Matlab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代码：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800" b="1" dirty="0" smtClean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2129277" y="2535662"/>
            <a:ext cx="482770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I =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imread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('peppers.png');</a:t>
            </a:r>
          </a:p>
          <a:p>
            <a:pPr>
              <a:buFontTx/>
              <a:buNone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I = rgb2gray(I);</a:t>
            </a:r>
          </a:p>
          <a:p>
            <a:pPr>
              <a:buFontTx/>
              <a:buNone/>
            </a:pP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figure;subplot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(2,2,1);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imshow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(I);</a:t>
            </a:r>
          </a:p>
          <a:p>
            <a:pPr>
              <a:buFontTx/>
              <a:buNone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J = fft2(I);</a:t>
            </a:r>
          </a:p>
          <a:p>
            <a:pPr>
              <a:buFontTx/>
              <a:buNone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J =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fftshift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(J);</a:t>
            </a:r>
          </a:p>
          <a:p>
            <a:pPr>
              <a:buFontTx/>
              <a:buNone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subplot(2,2,3);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imshow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(log(abs(J)),[]);</a:t>
            </a:r>
          </a:p>
          <a:p>
            <a:pPr>
              <a:buFontTx/>
              <a:buNone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J(abs(J)&lt;5000)=0;</a:t>
            </a:r>
          </a:p>
          <a:p>
            <a:pPr>
              <a:buFontTx/>
              <a:buNone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subplot(2,2,4);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imshow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(log(abs(J)+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eps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),[]);</a:t>
            </a:r>
          </a:p>
          <a:p>
            <a:pPr>
              <a:buFontTx/>
              <a:buNone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J =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ifftshift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(J);</a:t>
            </a:r>
          </a:p>
          <a:p>
            <a:pPr>
              <a:buFontTx/>
              <a:buNone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K = ifft2(J);</a:t>
            </a:r>
          </a:p>
          <a:p>
            <a:pPr>
              <a:buFontTx/>
              <a:buNone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subplot(2,2,2);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imshow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(K,[0 255]);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smtClean="0"/>
              <a:t>  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838200" y="3886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endParaRPr lang="zh-CN" altLang="zh-CN" sz="2400">
              <a:latin typeface="Tahoma" pitchFamily="34" charset="0"/>
              <a:ea typeface="宋体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1977" y="628061"/>
            <a:ext cx="694848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二维离散</a:t>
            </a:r>
            <a:r>
              <a:rPr lang="en-US" altLang="zh-CN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Fourier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变换： 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作用一</a:t>
            </a:r>
            <a:endParaRPr lang="zh-CN" altLang="en-US" sz="32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3014" name="Picture 1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714500"/>
            <a:ext cx="7051839" cy="430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9056" y="6221691"/>
            <a:ext cx="5203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左图：未做变换         右图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低通滤波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smtClean="0"/>
              <a:t>  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838200" y="3886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endParaRPr lang="zh-CN" altLang="zh-CN" sz="2400">
              <a:latin typeface="Tahoma" pitchFamily="34" charset="0"/>
              <a:ea typeface="宋体" charset="-122"/>
            </a:endParaRPr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857375"/>
            <a:ext cx="40163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1785938"/>
            <a:ext cx="42957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0203" y="5674936"/>
            <a:ext cx="5203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左图：未做变换         右图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低通滤波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01977" y="628061"/>
            <a:ext cx="694848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二维离散</a:t>
            </a:r>
            <a:r>
              <a:rPr lang="en-US" altLang="zh-CN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Fourier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变换： 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作用一</a:t>
            </a:r>
            <a:endParaRPr lang="zh-CN" altLang="en-US" sz="32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7810" y="338826"/>
            <a:ext cx="7921625" cy="1728787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二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维离散</a:t>
            </a:r>
            <a:r>
              <a:rPr lang="en-US" altLang="zh-CN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Fourier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变换：作用二</a:t>
            </a:r>
            <a:endParaRPr lang="zh-CN" altLang="en-US" sz="32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7921625" cy="41767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Clr>
                <a:schemeClr val="hlink"/>
              </a:buClr>
              <a:buNone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作用二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：用于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计算卷积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Font typeface="Wingdings" pitchFamily="2" charset="2"/>
              <a:buChar char="n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从前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面的图像处理算法中知道，如果抽象来看，其实都可以认为是图像信息经过了滤波器的滤波（如：平滑滤波、锐化滤波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等）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。 </a:t>
            </a: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Font typeface="Wingdings" pitchFamily="2" charset="2"/>
              <a:buChar char="n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如果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滤波器的结构比较复杂时，直接进行时域中的卷积运算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是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高耗时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。</a:t>
            </a: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Font typeface="Wingdings" pitchFamily="2" charset="2"/>
              <a:buChar char="n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Fourier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变换可以卷积运算转换为点乘运算，由此简化运算，提高计算速度。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1927009"/>
            <a:ext cx="7340600" cy="4616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mtClean="0"/>
              <a:t>           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476375" y="1684122"/>
            <a:ext cx="5562600" cy="1447800"/>
            <a:chOff x="1056" y="2496"/>
            <a:chExt cx="3504" cy="912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544" y="2832"/>
              <a:ext cx="624" cy="295"/>
              <a:chOff x="2160" y="2688"/>
              <a:chExt cx="624" cy="295"/>
            </a:xfrm>
          </p:grpSpPr>
          <p:sp>
            <p:nvSpPr>
              <p:cNvPr id="20497" name="Text Box 4"/>
              <p:cNvSpPr txBox="1">
                <a:spLocks noChangeArrowheads="1"/>
              </p:cNvSpPr>
              <p:nvPr/>
            </p:nvSpPr>
            <p:spPr bwMode="auto">
              <a:xfrm>
                <a:off x="2160" y="2688"/>
                <a:ext cx="62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graphicFrame>
            <p:nvGraphicFramePr>
              <p:cNvPr id="20487" name="Object 5"/>
              <p:cNvGraphicFramePr>
                <a:graphicFrameLocks noChangeAspect="1"/>
              </p:cNvGraphicFramePr>
              <p:nvPr/>
            </p:nvGraphicFramePr>
            <p:xfrm>
              <a:off x="2256" y="2736"/>
              <a:ext cx="432" cy="247"/>
            </p:xfrm>
            <a:graphic>
              <a:graphicData uri="http://schemas.openxmlformats.org/presentationml/2006/ole">
                <p:oleObj spid="_x0000_s970759" name="Equation" r:id="rId3" imgW="355320" imgH="203040" progId="Equation.3">
                  <p:embed/>
                </p:oleObj>
              </a:graphicData>
            </a:graphic>
          </p:graphicFrame>
        </p:grpSp>
        <p:sp>
          <p:nvSpPr>
            <p:cNvPr id="20492" name="Rectangle 7"/>
            <p:cNvSpPr>
              <a:spLocks noChangeArrowheads="1"/>
            </p:cNvSpPr>
            <p:nvPr/>
          </p:nvSpPr>
          <p:spPr bwMode="auto">
            <a:xfrm>
              <a:off x="1056" y="2496"/>
              <a:ext cx="864" cy="9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3" name="Rectangle 10"/>
            <p:cNvSpPr>
              <a:spLocks noChangeArrowheads="1"/>
            </p:cNvSpPr>
            <p:nvPr/>
          </p:nvSpPr>
          <p:spPr bwMode="auto">
            <a:xfrm>
              <a:off x="3696" y="2496"/>
              <a:ext cx="864" cy="912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4" name="Line 11"/>
            <p:cNvSpPr>
              <a:spLocks noChangeShapeType="1"/>
            </p:cNvSpPr>
            <p:nvPr/>
          </p:nvSpPr>
          <p:spPr bwMode="auto">
            <a:xfrm>
              <a:off x="1920" y="297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5" name="Line 13"/>
            <p:cNvSpPr>
              <a:spLocks noChangeShapeType="1"/>
            </p:cNvSpPr>
            <p:nvPr/>
          </p:nvSpPr>
          <p:spPr bwMode="auto">
            <a:xfrm>
              <a:off x="3168" y="297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6" name="Text Box 14"/>
            <p:cNvSpPr txBox="1">
              <a:spLocks noChangeArrowheads="1"/>
            </p:cNvSpPr>
            <p:nvPr/>
          </p:nvSpPr>
          <p:spPr bwMode="auto">
            <a:xfrm>
              <a:off x="1248" y="2784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aphicFrame>
          <p:nvGraphicFramePr>
            <p:cNvPr id="20485" name="Object 3"/>
            <p:cNvGraphicFramePr>
              <a:graphicFrameLocks noChangeAspect="1"/>
            </p:cNvGraphicFramePr>
            <p:nvPr/>
          </p:nvGraphicFramePr>
          <p:xfrm>
            <a:off x="1152" y="2784"/>
            <a:ext cx="672" cy="316"/>
          </p:xfrm>
          <a:graphic>
            <a:graphicData uri="http://schemas.openxmlformats.org/presentationml/2006/ole">
              <p:oleObj spid="_x0000_s970757" name="Equation" r:id="rId4" imgW="431640" imgH="203040" progId="Equation.3">
                <p:embed/>
              </p:oleObj>
            </a:graphicData>
          </a:graphic>
        </p:graphicFrame>
        <p:graphicFrame>
          <p:nvGraphicFramePr>
            <p:cNvPr id="20486" name="Object 4"/>
            <p:cNvGraphicFramePr>
              <a:graphicFrameLocks noChangeAspect="1"/>
            </p:cNvGraphicFramePr>
            <p:nvPr/>
          </p:nvGraphicFramePr>
          <p:xfrm>
            <a:off x="3804" y="2757"/>
            <a:ext cx="688" cy="344"/>
          </p:xfrm>
          <a:graphic>
            <a:graphicData uri="http://schemas.openxmlformats.org/presentationml/2006/ole">
              <p:oleObj spid="_x0000_s970758" name="Equation" r:id="rId5" imgW="482400" imgH="241200" progId="Equation.3">
                <p:embed/>
              </p:oleObj>
            </a:graphicData>
          </a:graphic>
        </p:graphicFrame>
      </p:grpSp>
      <p:graphicFrame>
        <p:nvGraphicFramePr>
          <p:cNvPr id="502784" name="Object 0"/>
          <p:cNvGraphicFramePr>
            <a:graphicFrameLocks noChangeAspect="1"/>
          </p:cNvGraphicFramePr>
          <p:nvPr/>
        </p:nvGraphicFramePr>
        <p:xfrm>
          <a:off x="3635375" y="3628809"/>
          <a:ext cx="1524000" cy="547688"/>
        </p:xfrm>
        <a:graphic>
          <a:graphicData uri="http://schemas.openxmlformats.org/presentationml/2006/ole">
            <p:oleObj spid="_x0000_s970754" name="Equation" r:id="rId6" imgW="672840" imgH="241200" progId="Equation.3">
              <p:embed/>
            </p:oleObj>
          </a:graphicData>
        </a:graphic>
      </p:graphicFrame>
      <p:graphicFrame>
        <p:nvGraphicFramePr>
          <p:cNvPr id="502785" name="Object 1"/>
          <p:cNvGraphicFramePr>
            <a:graphicFrameLocks noChangeAspect="1"/>
          </p:cNvGraphicFramePr>
          <p:nvPr/>
        </p:nvGraphicFramePr>
        <p:xfrm>
          <a:off x="2771775" y="4347947"/>
          <a:ext cx="3352800" cy="471487"/>
        </p:xfrm>
        <a:graphic>
          <a:graphicData uri="http://schemas.openxmlformats.org/presentationml/2006/ole">
            <p:oleObj spid="_x0000_s970755" name="Equation" r:id="rId7" imgW="1714320" imgH="241200" progId="Equation.3">
              <p:embed/>
            </p:oleObj>
          </a:graphicData>
        </a:graphic>
      </p:graphicFrame>
      <p:graphicFrame>
        <p:nvGraphicFramePr>
          <p:cNvPr id="502786" name="Object 2"/>
          <p:cNvGraphicFramePr>
            <a:graphicFrameLocks noChangeAspect="1"/>
          </p:cNvGraphicFramePr>
          <p:nvPr/>
        </p:nvGraphicFramePr>
        <p:xfrm>
          <a:off x="3203575" y="5068672"/>
          <a:ext cx="2328863" cy="577850"/>
        </p:xfrm>
        <a:graphic>
          <a:graphicData uri="http://schemas.openxmlformats.org/presentationml/2006/ole">
            <p:oleObj spid="_x0000_s970756" name="Equation" r:id="rId8" imgW="1028520" imgH="253800" progId="Equation.3">
              <p:embed/>
            </p:oleObj>
          </a:graphicData>
        </a:graphic>
      </p:graphicFrame>
      <p:sp>
        <p:nvSpPr>
          <p:cNvPr id="18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30" y="206851"/>
            <a:ext cx="7921625" cy="1728787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二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维离散</a:t>
            </a:r>
            <a:r>
              <a:rPr lang="en-US" altLang="zh-CN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Fourier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变换：作用二</a:t>
            </a:r>
            <a:endParaRPr lang="zh-CN" altLang="en-US" sz="32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96456" y="5912119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二维离散傅立叶变换用于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计算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卷积流程示意图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34117" y="2055545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altLang="zh-CN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频域的理解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傅立叶变换理解　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二维离散傅立叶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变换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离散余弦变换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及快速傅立叶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变换 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Clr>
                <a:srgbClr val="FF66FF"/>
              </a:buClr>
            </a:pPr>
            <a:endParaRPr lang="zh-CN" altLang="en-US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66985" y="4484634"/>
            <a:ext cx="7066310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3358" y="404813"/>
            <a:ext cx="7473950" cy="1306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离散余弦变换（</a:t>
            </a:r>
            <a:r>
              <a:rPr lang="en-US" altLang="zh-CN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DCT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）：问题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的提出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844" y="2199588"/>
            <a:ext cx="7777162" cy="295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Clr>
                <a:schemeClr val="hlink"/>
              </a:buClr>
              <a:buFont typeface="Wingdings" pitchFamily="2" charset="2"/>
              <a:buChar char="n"/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Fourier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变换的一个最大的问题是：它的参数都是复数，在数据的描述上相当于实数的两倍。</a:t>
            </a: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Font typeface="Wingdings" pitchFamily="2" charset="2"/>
              <a:buChar char="n"/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我们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希望有一种能够达到相同功能但数据量又不大的变换。在此期望下，产生了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DCT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变换。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268" y="591058"/>
            <a:ext cx="4943475" cy="709612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离散余弦变换（</a:t>
            </a:r>
            <a:r>
              <a:rPr lang="en-US" altLang="zh-CN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DCT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）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4" y="1506713"/>
            <a:ext cx="2220913" cy="7286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n"/>
            </a:pPr>
            <a:r>
              <a:rPr lang="zh-CN" altLang="en-US" dirty="0" smtClean="0">
                <a:solidFill>
                  <a:schemeClr val="accent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正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变换：</a:t>
            </a:r>
          </a:p>
        </p:txBody>
      </p:sp>
      <p:graphicFrame>
        <p:nvGraphicFramePr>
          <p:cNvPr id="503808" name="Object 0"/>
          <p:cNvGraphicFramePr>
            <a:graphicFrameLocks noChangeAspect="1"/>
          </p:cNvGraphicFramePr>
          <p:nvPr/>
        </p:nvGraphicFramePr>
        <p:xfrm>
          <a:off x="827088" y="2123252"/>
          <a:ext cx="7562850" cy="838200"/>
        </p:xfrm>
        <a:graphic>
          <a:graphicData uri="http://schemas.openxmlformats.org/presentationml/2006/ole">
            <p:oleObj spid="_x0000_s1035266" name="Equation" r:id="rId3" imgW="4457520" imgH="444240" progId="Equation.3">
              <p:embed/>
            </p:oleObj>
          </a:graphicData>
        </a:graphic>
      </p:graphicFrame>
      <p:graphicFrame>
        <p:nvGraphicFramePr>
          <p:cNvPr id="503809" name="Object 1"/>
          <p:cNvGraphicFramePr>
            <a:graphicFrameLocks noChangeAspect="1"/>
          </p:cNvGraphicFramePr>
          <p:nvPr/>
        </p:nvGraphicFramePr>
        <p:xfrm>
          <a:off x="900113" y="3923477"/>
          <a:ext cx="7562850" cy="838200"/>
        </p:xfrm>
        <a:graphic>
          <a:graphicData uri="http://schemas.openxmlformats.org/presentationml/2006/ole">
            <p:oleObj spid="_x0000_s1035267" name="Equation" r:id="rId4" imgW="4457520" imgH="444240" progId="Equation.3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84438" y="4858515"/>
            <a:ext cx="3962400" cy="1150937"/>
            <a:chOff x="1392" y="3203"/>
            <a:chExt cx="2496" cy="725"/>
          </a:xfrm>
        </p:grpSpPr>
        <p:graphicFrame>
          <p:nvGraphicFramePr>
            <p:cNvPr id="21508" name="Object 2"/>
            <p:cNvGraphicFramePr>
              <a:graphicFrameLocks noChangeAspect="1"/>
            </p:cNvGraphicFramePr>
            <p:nvPr/>
          </p:nvGraphicFramePr>
          <p:xfrm>
            <a:off x="1392" y="3203"/>
            <a:ext cx="960" cy="725"/>
          </p:xfrm>
          <a:graphic>
            <a:graphicData uri="http://schemas.openxmlformats.org/presentationml/2006/ole">
              <p:oleObj spid="_x0000_s1035268" name="Equation" r:id="rId5" imgW="672840" imgH="507960" progId="Equation.3">
                <p:embed/>
              </p:oleObj>
            </a:graphicData>
          </a:graphic>
        </p:graphicFrame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784" y="3312"/>
              <a:ext cx="1104" cy="540"/>
              <a:chOff x="2784" y="3312"/>
              <a:chExt cx="1104" cy="540"/>
            </a:xfrm>
          </p:grpSpPr>
          <p:graphicFrame>
            <p:nvGraphicFramePr>
              <p:cNvPr id="21509" name="Object 3"/>
              <p:cNvGraphicFramePr>
                <a:graphicFrameLocks noChangeAspect="1"/>
              </p:cNvGraphicFramePr>
              <p:nvPr/>
            </p:nvGraphicFramePr>
            <p:xfrm>
              <a:off x="2784" y="3312"/>
              <a:ext cx="480" cy="240"/>
            </p:xfrm>
            <a:graphic>
              <a:graphicData uri="http://schemas.openxmlformats.org/presentationml/2006/ole">
                <p:oleObj spid="_x0000_s1035269" name="Equation" r:id="rId6" imgW="355320" imgH="177480" progId="Equation.3">
                  <p:embed/>
                </p:oleObj>
              </a:graphicData>
            </a:graphic>
          </p:graphicFrame>
          <p:graphicFrame>
            <p:nvGraphicFramePr>
              <p:cNvPr id="21510" name="Object 4"/>
              <p:cNvGraphicFramePr>
                <a:graphicFrameLocks noChangeAspect="1"/>
              </p:cNvGraphicFramePr>
              <p:nvPr/>
            </p:nvGraphicFramePr>
            <p:xfrm>
              <a:off x="2784" y="3617"/>
              <a:ext cx="1104" cy="235"/>
            </p:xfrm>
            <a:graphic>
              <a:graphicData uri="http://schemas.openxmlformats.org/presentationml/2006/ole">
                <p:oleObj spid="_x0000_s1035270" name="Equation" r:id="rId7" imgW="952200" imgH="203040" progId="Equation.3">
                  <p:embed/>
                </p:oleObj>
              </a:graphicData>
            </a:graphic>
          </p:graphicFrame>
        </p:grpSp>
      </p:grp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442274" y="3231032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n"/>
            </a:pPr>
            <a:r>
              <a:rPr lang="zh-CN" altLang="en-US" sz="2800" dirty="0" smtClean="0">
                <a:solidFill>
                  <a:schemeClr val="accent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逆变换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：</a:t>
            </a: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914400" y="5183952"/>
            <a:ext cx="1497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其中：</a:t>
            </a:r>
          </a:p>
        </p:txBody>
      </p:sp>
      <p:sp>
        <p:nvSpPr>
          <p:cNvPr id="1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627048" y="6155671"/>
            <a:ext cx="5989809" cy="5232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关键区别：只</a:t>
            </a: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使用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cos</a:t>
            </a: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部分作为基波</a:t>
            </a:r>
            <a:endParaRPr lang="zh-CN" altLang="en-US" sz="2800" b="1" dirty="0" smtClean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autoUpdateAnimBg="0"/>
      <p:bldP spid="148491" grpId="0" autoUpdateAnimBg="0"/>
      <p:bldP spid="148492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148512" cy="765175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离散余弦变换（</a:t>
            </a:r>
            <a:r>
              <a:rPr lang="en-US" altLang="zh-CN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DCT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）：</a:t>
            </a:r>
            <a:r>
              <a:rPr lang="en-US" altLang="zh-CN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应用</a:t>
            </a:r>
            <a:endParaRPr lang="zh-CN" altLang="en-US" sz="32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991" y="1719066"/>
            <a:ext cx="8114973" cy="43815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n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余弦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变换实际上是利用了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Fourier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变换的实数部分构成的变换。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n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余弦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变换主要用于图像的压缩，如目前的国际压缩标准的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JPEG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格式中就用到了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DCT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变换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具体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的做法与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DFT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相似，即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高频部分压缩多一些，低频部分压缩少一些。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76250"/>
            <a:ext cx="4799013" cy="901700"/>
          </a:xfrm>
        </p:spPr>
        <p:txBody>
          <a:bodyPr/>
          <a:lstStyle/>
          <a:p>
            <a:r>
              <a:rPr lang="zh-CN" altLang="en-US" sz="3200">
                <a:latin typeface="黑体" pitchFamily="2" charset="-122"/>
                <a:ea typeface="黑体" pitchFamily="2" charset="-122"/>
              </a:rPr>
              <a:t>红点的上下移动</a:t>
            </a:r>
          </a:p>
        </p:txBody>
      </p:sp>
      <p:sp>
        <p:nvSpPr>
          <p:cNvPr id="795652" name="Oval 4"/>
          <p:cNvSpPr>
            <a:spLocks noChangeAspect="1" noChangeArrowheads="1"/>
          </p:cNvSpPr>
          <p:nvPr/>
        </p:nvSpPr>
        <p:spPr bwMode="auto">
          <a:xfrm>
            <a:off x="2987675" y="1916113"/>
            <a:ext cx="3541713" cy="32385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5653" name="Line 5"/>
          <p:cNvSpPr>
            <a:spLocks noChangeShapeType="1"/>
          </p:cNvSpPr>
          <p:nvPr/>
        </p:nvSpPr>
        <p:spPr bwMode="auto">
          <a:xfrm flipV="1">
            <a:off x="7524750" y="3500438"/>
            <a:ext cx="0" cy="792162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795654" name="Oval 6"/>
          <p:cNvSpPr>
            <a:spLocks noChangeAspect="1" noChangeArrowheads="1"/>
          </p:cNvSpPr>
          <p:nvPr/>
        </p:nvSpPr>
        <p:spPr bwMode="auto">
          <a:xfrm>
            <a:off x="2987675" y="1887538"/>
            <a:ext cx="3541713" cy="3238500"/>
          </a:xfrm>
          <a:prstGeom prst="ellipse">
            <a:avLst/>
          </a:prstGeom>
          <a:solidFill>
            <a:srgbClr val="FF414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5655" name="Oval 7"/>
          <p:cNvSpPr>
            <a:spLocks noChangeAspect="1" noChangeArrowheads="1"/>
          </p:cNvSpPr>
          <p:nvPr/>
        </p:nvSpPr>
        <p:spPr bwMode="auto">
          <a:xfrm>
            <a:off x="2987675" y="1901825"/>
            <a:ext cx="3541713" cy="3238500"/>
          </a:xfrm>
          <a:prstGeom prst="ellipse">
            <a:avLst/>
          </a:prstGeom>
          <a:solidFill>
            <a:srgbClr val="FF818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5656" name="Oval 8"/>
          <p:cNvSpPr>
            <a:spLocks noChangeAspect="1" noChangeArrowheads="1"/>
          </p:cNvSpPr>
          <p:nvPr/>
        </p:nvSpPr>
        <p:spPr bwMode="auto">
          <a:xfrm>
            <a:off x="2987675" y="1901825"/>
            <a:ext cx="3541713" cy="3238500"/>
          </a:xfrm>
          <a:prstGeom prst="ellipse">
            <a:avLst/>
          </a:prstGeom>
          <a:solidFill>
            <a:srgbClr val="FFC1C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5657" name="Oval 9"/>
          <p:cNvSpPr>
            <a:spLocks noChangeAspect="1" noChangeArrowheads="1"/>
          </p:cNvSpPr>
          <p:nvPr/>
        </p:nvSpPr>
        <p:spPr bwMode="auto">
          <a:xfrm>
            <a:off x="2987675" y="1901825"/>
            <a:ext cx="3541713" cy="32385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5658" name="Oval 10"/>
          <p:cNvSpPr>
            <a:spLocks noChangeAspect="1" noChangeArrowheads="1"/>
          </p:cNvSpPr>
          <p:nvPr/>
        </p:nvSpPr>
        <p:spPr bwMode="auto">
          <a:xfrm>
            <a:off x="2987675" y="1901825"/>
            <a:ext cx="3541713" cy="323850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5659" name="Line 11"/>
          <p:cNvSpPr>
            <a:spLocks noChangeShapeType="1"/>
          </p:cNvSpPr>
          <p:nvPr/>
        </p:nvSpPr>
        <p:spPr bwMode="auto">
          <a:xfrm flipV="1">
            <a:off x="2124075" y="3429000"/>
            <a:ext cx="0" cy="792163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795660" name="Oval 12"/>
          <p:cNvSpPr>
            <a:spLocks noChangeAspect="1" noChangeArrowheads="1"/>
          </p:cNvSpPr>
          <p:nvPr/>
        </p:nvSpPr>
        <p:spPr bwMode="auto">
          <a:xfrm>
            <a:off x="2987675" y="1903413"/>
            <a:ext cx="3541713" cy="3238500"/>
          </a:xfrm>
          <a:prstGeom prst="ellipse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5661" name="Oval 13"/>
          <p:cNvSpPr>
            <a:spLocks noChangeAspect="1" noChangeArrowheads="1"/>
          </p:cNvSpPr>
          <p:nvPr/>
        </p:nvSpPr>
        <p:spPr bwMode="auto">
          <a:xfrm>
            <a:off x="2987675" y="1901825"/>
            <a:ext cx="3541713" cy="3238500"/>
          </a:xfrm>
          <a:prstGeom prst="ellipse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5662" name="Oval 14"/>
          <p:cNvSpPr>
            <a:spLocks noChangeAspect="1" noChangeArrowheads="1"/>
          </p:cNvSpPr>
          <p:nvPr/>
        </p:nvSpPr>
        <p:spPr bwMode="auto">
          <a:xfrm>
            <a:off x="2987675" y="1901825"/>
            <a:ext cx="3541713" cy="3238500"/>
          </a:xfrm>
          <a:prstGeom prst="ellipse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9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9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9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9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9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5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5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9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9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9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2" grpId="0" animBg="1"/>
      <p:bldP spid="795653" grpId="0" animBg="1"/>
      <p:bldP spid="795654" grpId="0" animBg="1"/>
      <p:bldP spid="795655" grpId="0" animBg="1"/>
      <p:bldP spid="795656" grpId="0" animBg="1"/>
      <p:bldP spid="795657" grpId="0" animBg="1"/>
      <p:bldP spid="795658" grpId="0" animBg="1"/>
      <p:bldP spid="795659" grpId="0" animBg="1"/>
      <p:bldP spid="795660" grpId="0" animBg="1"/>
      <p:bldP spid="795661" grpId="0" animBg="1"/>
      <p:bldP spid="79566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快速</a:t>
            </a:r>
            <a:r>
              <a:rPr lang="en-US" altLang="zh-CN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Fourier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变换（</a:t>
            </a:r>
            <a:r>
              <a:rPr lang="en-US" altLang="zh-CN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FFT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）</a:t>
            </a:r>
          </a:p>
        </p:txBody>
      </p:sp>
      <p:sp>
        <p:nvSpPr>
          <p:cNvPr id="4100" name="Text Box 1029"/>
          <p:cNvSpPr txBox="1">
            <a:spLocks noChangeArrowheads="1"/>
          </p:cNvSpPr>
          <p:nvPr/>
        </p:nvSpPr>
        <p:spPr bwMode="auto">
          <a:xfrm>
            <a:off x="838200" y="3886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endParaRPr lang="zh-CN" altLang="zh-CN" sz="2400">
              <a:latin typeface="Tahoma" pitchFamily="34" charset="0"/>
              <a:ea typeface="宋体" charset="-122"/>
            </a:endParaRPr>
          </a:p>
        </p:txBody>
      </p:sp>
      <p:sp>
        <p:nvSpPr>
          <p:cNvPr id="161803" name="Text Box 1035"/>
          <p:cNvSpPr txBox="1">
            <a:spLocks noChangeArrowheads="1"/>
          </p:cNvSpPr>
          <p:nvPr/>
        </p:nvSpPr>
        <p:spPr bwMode="auto">
          <a:xfrm>
            <a:off x="309530" y="1868980"/>
            <a:ext cx="844797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n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快速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Fourier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变换的提出，是为了减少计算量。</a:t>
            </a:r>
          </a:p>
          <a:p>
            <a:pPr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n"/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基本思想是，找出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Fourier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变换中的数据变化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规律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，按照其规律整理出 适合计算机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运算的逻辑结构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graphicFrame>
        <p:nvGraphicFramePr>
          <p:cNvPr id="161813" name="Object 1045"/>
          <p:cNvGraphicFramePr>
            <a:graphicFrameLocks noChangeAspect="1"/>
          </p:cNvGraphicFramePr>
          <p:nvPr>
            <p:ph idx="1"/>
          </p:nvPr>
        </p:nvGraphicFramePr>
        <p:xfrm>
          <a:off x="1687086" y="4216024"/>
          <a:ext cx="5071933" cy="1038466"/>
        </p:xfrm>
        <a:graphic>
          <a:graphicData uri="http://schemas.openxmlformats.org/presentationml/2006/ole">
            <p:oleObj spid="_x0000_s837634" name="Equation" r:id="rId4" imgW="2171520" imgH="444240" progId="Equation.3">
              <p:embed/>
            </p:oleObj>
          </a:graphicData>
        </a:graphic>
      </p:graphicFrame>
      <p:sp>
        <p:nvSpPr>
          <p:cNvPr id="6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1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5932487" cy="8191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FFT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的推导</a:t>
            </a:r>
          </a:p>
        </p:txBody>
      </p:sp>
      <p:sp>
        <p:nvSpPr>
          <p:cNvPr id="5129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smtClean="0"/>
              <a:t>  </a:t>
            </a:r>
          </a:p>
        </p:txBody>
      </p:sp>
      <p:sp>
        <p:nvSpPr>
          <p:cNvPr id="5130" name="Text Box 1028"/>
          <p:cNvSpPr txBox="1">
            <a:spLocks noChangeArrowheads="1"/>
          </p:cNvSpPr>
          <p:nvPr/>
        </p:nvSpPr>
        <p:spPr bwMode="auto">
          <a:xfrm>
            <a:off x="838200" y="3886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endParaRPr lang="zh-CN" altLang="zh-CN" sz="2400">
              <a:latin typeface="Tahoma" pitchFamily="34" charset="0"/>
              <a:ea typeface="宋体" charset="-122"/>
            </a:endParaRPr>
          </a:p>
        </p:txBody>
      </p:sp>
      <p:graphicFrame>
        <p:nvGraphicFramePr>
          <p:cNvPr id="388101" name="Object 1029"/>
          <p:cNvGraphicFramePr>
            <a:graphicFrameLocks noChangeAspect="1"/>
          </p:cNvGraphicFramePr>
          <p:nvPr/>
        </p:nvGraphicFramePr>
        <p:xfrm>
          <a:off x="586671" y="1557338"/>
          <a:ext cx="3049587" cy="487362"/>
        </p:xfrm>
        <a:graphic>
          <a:graphicData uri="http://schemas.openxmlformats.org/presentationml/2006/ole">
            <p:oleObj spid="_x0000_s838658" name="公式" r:id="rId4" imgW="1511280" imgH="241200" progId="Equation.3">
              <p:embed/>
            </p:oleObj>
          </a:graphicData>
        </a:graphic>
      </p:graphicFrame>
      <p:graphicFrame>
        <p:nvGraphicFramePr>
          <p:cNvPr id="388102" name="Object 1030"/>
          <p:cNvGraphicFramePr>
            <a:graphicFrameLocks noChangeAspect="1"/>
          </p:cNvGraphicFramePr>
          <p:nvPr/>
        </p:nvGraphicFramePr>
        <p:xfrm>
          <a:off x="614363" y="2133600"/>
          <a:ext cx="3306762" cy="873125"/>
        </p:xfrm>
        <a:graphic>
          <a:graphicData uri="http://schemas.openxmlformats.org/presentationml/2006/ole">
            <p:oleObj spid="_x0000_s838659" name="公式" r:id="rId5" imgW="1638000" imgH="431640" progId="Equation.3">
              <p:embed/>
            </p:oleObj>
          </a:graphicData>
        </a:graphic>
      </p:graphicFrame>
      <p:sp>
        <p:nvSpPr>
          <p:cNvPr id="388107" name="Text Box 1035"/>
          <p:cNvSpPr txBox="1">
            <a:spLocks noChangeArrowheads="1"/>
          </p:cNvSpPr>
          <p:nvPr/>
        </p:nvSpPr>
        <p:spPr bwMode="auto">
          <a:xfrm>
            <a:off x="4876800" y="5257800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000" b="1">
                <a:solidFill>
                  <a:schemeClr val="hlink"/>
                </a:solidFill>
                <a:latin typeface="Tahoma" pitchFamily="34" charset="0"/>
                <a:ea typeface="华文细黑" pitchFamily="2" charset="-122"/>
              </a:rPr>
              <a:t>（分成奇数项和偶数项之和）</a:t>
            </a:r>
          </a:p>
        </p:txBody>
      </p:sp>
      <p:sp>
        <p:nvSpPr>
          <p:cNvPr id="388108" name="Line 1036"/>
          <p:cNvSpPr>
            <a:spLocks noChangeShapeType="1"/>
          </p:cNvSpPr>
          <p:nvPr/>
        </p:nvSpPr>
        <p:spPr bwMode="auto">
          <a:xfrm flipH="1" flipV="1">
            <a:off x="3810000" y="5791200"/>
            <a:ext cx="358775" cy="288925"/>
          </a:xfrm>
          <a:prstGeom prst="line">
            <a:avLst/>
          </a:prstGeom>
          <a:noFill/>
          <a:ln w="76200" cmpd="tri">
            <a:solidFill>
              <a:srgbClr val="CC0099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graphicFrame>
        <p:nvGraphicFramePr>
          <p:cNvPr id="388109" name="Object 1037"/>
          <p:cNvGraphicFramePr>
            <a:graphicFrameLocks noChangeAspect="1"/>
          </p:cNvGraphicFramePr>
          <p:nvPr>
            <p:ph sz="half" idx="2"/>
          </p:nvPr>
        </p:nvGraphicFramePr>
        <p:xfrm>
          <a:off x="4284663" y="6021388"/>
          <a:ext cx="1223962" cy="361950"/>
        </p:xfrm>
        <a:graphic>
          <a:graphicData uri="http://schemas.openxmlformats.org/presentationml/2006/ole">
            <p:oleObj spid="_x0000_s838660" name="Equation" r:id="rId6" imgW="685800" imgH="203040" progId="Equation.3">
              <p:embed/>
            </p:oleObj>
          </a:graphicData>
        </a:graphic>
      </p:graphicFrame>
      <p:graphicFrame>
        <p:nvGraphicFramePr>
          <p:cNvPr id="388112" name="Object 1040"/>
          <p:cNvGraphicFramePr>
            <a:graphicFrameLocks noChangeAspect="1"/>
          </p:cNvGraphicFramePr>
          <p:nvPr/>
        </p:nvGraphicFramePr>
        <p:xfrm>
          <a:off x="1835150" y="2997200"/>
          <a:ext cx="5640388" cy="925513"/>
        </p:xfrm>
        <a:graphic>
          <a:graphicData uri="http://schemas.openxmlformats.org/presentationml/2006/ole">
            <p:oleObj spid="_x0000_s838661" name="公式" r:id="rId7" imgW="2793960" imgH="457200" progId="Equation.3">
              <p:embed/>
            </p:oleObj>
          </a:graphicData>
        </a:graphic>
      </p:graphicFrame>
      <p:graphicFrame>
        <p:nvGraphicFramePr>
          <p:cNvPr id="388115" name="Object 1043"/>
          <p:cNvGraphicFramePr>
            <a:graphicFrameLocks noChangeAspect="1"/>
          </p:cNvGraphicFramePr>
          <p:nvPr/>
        </p:nvGraphicFramePr>
        <p:xfrm>
          <a:off x="1692275" y="4005263"/>
          <a:ext cx="5718175" cy="1104900"/>
        </p:xfrm>
        <a:graphic>
          <a:graphicData uri="http://schemas.openxmlformats.org/presentationml/2006/ole">
            <p:oleObj spid="_x0000_s838662" name="公式" r:id="rId8" imgW="2831760" imgH="545760" progId="Equation.3">
              <p:embed/>
            </p:oleObj>
          </a:graphicData>
        </a:graphic>
      </p:graphicFrame>
      <p:graphicFrame>
        <p:nvGraphicFramePr>
          <p:cNvPr id="388118" name="Object 1046"/>
          <p:cNvGraphicFramePr>
            <a:graphicFrameLocks noChangeAspect="1"/>
          </p:cNvGraphicFramePr>
          <p:nvPr/>
        </p:nvGraphicFramePr>
        <p:xfrm>
          <a:off x="1979613" y="5229225"/>
          <a:ext cx="2717800" cy="488950"/>
        </p:xfrm>
        <a:graphic>
          <a:graphicData uri="http://schemas.openxmlformats.org/presentationml/2006/ole">
            <p:oleObj spid="_x0000_s838663" name="公式" r:id="rId9" imgW="1346040" imgH="241200" progId="Equation.3">
              <p:embed/>
            </p:oleObj>
          </a:graphicData>
        </a:graphic>
      </p:graphicFrame>
      <p:sp>
        <p:nvSpPr>
          <p:cNvPr id="13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8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8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7" grpId="0" autoUpdateAnimBg="0"/>
      <p:bldP spid="38810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5932487" cy="8191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FFT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的推导</a:t>
            </a:r>
          </a:p>
        </p:txBody>
      </p:sp>
      <p:sp>
        <p:nvSpPr>
          <p:cNvPr id="6150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dirty="0" smtClean="0"/>
              <a:t>  </a:t>
            </a:r>
          </a:p>
        </p:txBody>
      </p:sp>
      <p:sp>
        <p:nvSpPr>
          <p:cNvPr id="391178" name="Text Box 1034"/>
          <p:cNvSpPr txBox="1">
            <a:spLocks noChangeArrowheads="1"/>
          </p:cNvSpPr>
          <p:nvPr/>
        </p:nvSpPr>
        <p:spPr bwMode="auto">
          <a:xfrm>
            <a:off x="2339975" y="5373688"/>
            <a:ext cx="554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solidFill>
                  <a:schemeClr val="hlink"/>
                </a:solidFill>
                <a:latin typeface="Tahoma" pitchFamily="34" charset="0"/>
                <a:ea typeface="华文细黑" pitchFamily="2" charset="-122"/>
              </a:rPr>
              <a:t>（又可分成奇数项和偶数项之和）</a:t>
            </a:r>
          </a:p>
        </p:txBody>
      </p:sp>
      <p:graphicFrame>
        <p:nvGraphicFramePr>
          <p:cNvPr id="391190" name="Object 1046"/>
          <p:cNvGraphicFramePr>
            <a:graphicFrameLocks noChangeAspect="1"/>
          </p:cNvGraphicFramePr>
          <p:nvPr/>
        </p:nvGraphicFramePr>
        <p:xfrm>
          <a:off x="1763713" y="4581525"/>
          <a:ext cx="3124200" cy="487363"/>
        </p:xfrm>
        <a:graphic>
          <a:graphicData uri="http://schemas.openxmlformats.org/presentationml/2006/ole">
            <p:oleObj spid="_x0000_s839682" name="Equation" r:id="rId4" imgW="1549080" imgH="241200" progId="">
              <p:embed/>
            </p:oleObj>
          </a:graphicData>
        </a:graphic>
      </p:graphicFrame>
      <p:graphicFrame>
        <p:nvGraphicFramePr>
          <p:cNvPr id="391193" name="Object 1049"/>
          <p:cNvGraphicFramePr>
            <a:graphicFrameLocks noChangeAspect="1"/>
          </p:cNvGraphicFramePr>
          <p:nvPr/>
        </p:nvGraphicFramePr>
        <p:xfrm>
          <a:off x="1042988" y="2133600"/>
          <a:ext cx="2974975" cy="874713"/>
        </p:xfrm>
        <a:graphic>
          <a:graphicData uri="http://schemas.openxmlformats.org/presentationml/2006/ole">
            <p:oleObj spid="_x0000_s839683" name="公式" r:id="rId5" imgW="1473120" imgH="431640" progId="Equation.3">
              <p:embed/>
            </p:oleObj>
          </a:graphicData>
        </a:graphic>
      </p:graphicFrame>
      <p:sp>
        <p:nvSpPr>
          <p:cNvPr id="6152" name="Text Box 1050"/>
          <p:cNvSpPr txBox="1">
            <a:spLocks noChangeArrowheads="1"/>
          </p:cNvSpPr>
          <p:nvPr/>
        </p:nvSpPr>
        <p:spPr bwMode="auto">
          <a:xfrm>
            <a:off x="684213" y="1557338"/>
            <a:ext cx="2736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单看偶数项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:</a:t>
            </a:r>
          </a:p>
        </p:txBody>
      </p:sp>
      <p:graphicFrame>
        <p:nvGraphicFramePr>
          <p:cNvPr id="391199" name="Object 1055"/>
          <p:cNvGraphicFramePr>
            <a:graphicFrameLocks noChangeAspect="1"/>
          </p:cNvGraphicFramePr>
          <p:nvPr/>
        </p:nvGraphicFramePr>
        <p:xfrm>
          <a:off x="1619250" y="3141663"/>
          <a:ext cx="6410325" cy="1104900"/>
        </p:xfrm>
        <a:graphic>
          <a:graphicData uri="http://schemas.openxmlformats.org/presentationml/2006/ole">
            <p:oleObj spid="_x0000_s839684" name="公式" r:id="rId6" imgW="3174840" imgH="545760" progId="Equation.3">
              <p:embed/>
            </p:oleObj>
          </a:graphicData>
        </a:graphic>
      </p:graphicFrame>
      <p:sp>
        <p:nvSpPr>
          <p:cNvPr id="9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8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5932488" cy="8191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FFT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的推导</a:t>
            </a:r>
          </a:p>
        </p:txBody>
      </p:sp>
      <p:sp>
        <p:nvSpPr>
          <p:cNvPr id="7175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dirty="0" smtClean="0"/>
              <a:t>  </a:t>
            </a:r>
          </a:p>
        </p:txBody>
      </p:sp>
      <p:sp>
        <p:nvSpPr>
          <p:cNvPr id="7176" name="Text Box 1028"/>
          <p:cNvSpPr txBox="1">
            <a:spLocks noChangeArrowheads="1"/>
          </p:cNvSpPr>
          <p:nvPr/>
        </p:nvSpPr>
        <p:spPr bwMode="auto">
          <a:xfrm>
            <a:off x="1189038" y="3554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endParaRPr lang="zh-CN" altLang="zh-CN" sz="2400">
              <a:latin typeface="Tahoma" pitchFamily="34" charset="0"/>
              <a:ea typeface="宋体" charset="-122"/>
            </a:endParaRPr>
          </a:p>
        </p:txBody>
      </p:sp>
      <p:graphicFrame>
        <p:nvGraphicFramePr>
          <p:cNvPr id="394250" name="Object 1034"/>
          <p:cNvGraphicFramePr>
            <a:graphicFrameLocks noChangeAspect="1"/>
          </p:cNvGraphicFramePr>
          <p:nvPr/>
        </p:nvGraphicFramePr>
        <p:xfrm>
          <a:off x="3779838" y="1268413"/>
          <a:ext cx="742950" cy="409575"/>
        </p:xfrm>
        <a:graphic>
          <a:graphicData uri="http://schemas.openxmlformats.org/presentationml/2006/ole">
            <p:oleObj spid="_x0000_s840706" name="Equation" r:id="rId4" imgW="368280" imgH="203040" progId="">
              <p:embed/>
            </p:oleObj>
          </a:graphicData>
        </a:graphic>
      </p:graphicFrame>
      <p:graphicFrame>
        <p:nvGraphicFramePr>
          <p:cNvPr id="394251" name="Object 1035"/>
          <p:cNvGraphicFramePr>
            <a:graphicFrameLocks noChangeAspect="1"/>
          </p:cNvGraphicFramePr>
          <p:nvPr/>
        </p:nvGraphicFramePr>
        <p:xfrm>
          <a:off x="3170238" y="2030413"/>
          <a:ext cx="2357437" cy="487362"/>
        </p:xfrm>
        <a:graphic>
          <a:graphicData uri="http://schemas.openxmlformats.org/presentationml/2006/ole">
            <p:oleObj spid="_x0000_s840707" name="Equation" r:id="rId5" imgW="1168200" imgH="241200" progId="">
              <p:embed/>
            </p:oleObj>
          </a:graphicData>
        </a:graphic>
      </p:graphicFrame>
      <p:sp>
        <p:nvSpPr>
          <p:cNvPr id="394252" name="Text Box 1036"/>
          <p:cNvSpPr txBox="1">
            <a:spLocks noChangeArrowheads="1"/>
          </p:cNvSpPr>
          <p:nvPr/>
        </p:nvSpPr>
        <p:spPr bwMode="auto">
          <a:xfrm>
            <a:off x="3856038" y="1725613"/>
            <a:ext cx="6111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buFontTx/>
              <a:buNone/>
            </a:pPr>
            <a:r>
              <a:rPr lang="en-US" altLang="zh-CN"/>
              <a:t>=</a:t>
            </a:r>
          </a:p>
        </p:txBody>
      </p:sp>
      <p:sp>
        <p:nvSpPr>
          <p:cNvPr id="394254" name="Text Box 1038"/>
          <p:cNvSpPr txBox="1">
            <a:spLocks noChangeArrowheads="1"/>
          </p:cNvSpPr>
          <p:nvPr/>
        </p:nvSpPr>
        <p:spPr bwMode="auto">
          <a:xfrm>
            <a:off x="3246438" y="2563813"/>
            <a:ext cx="6111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buFontTx/>
              <a:buNone/>
            </a:pPr>
            <a:r>
              <a:rPr lang="en-US" altLang="zh-CN"/>
              <a:t>=</a:t>
            </a:r>
          </a:p>
        </p:txBody>
      </p:sp>
      <p:graphicFrame>
        <p:nvGraphicFramePr>
          <p:cNvPr id="394255" name="Object 1039"/>
          <p:cNvGraphicFramePr>
            <a:graphicFrameLocks noChangeAspect="1"/>
          </p:cNvGraphicFramePr>
          <p:nvPr/>
        </p:nvGraphicFramePr>
        <p:xfrm>
          <a:off x="1214438" y="2944813"/>
          <a:ext cx="3073400" cy="487362"/>
        </p:xfrm>
        <a:graphic>
          <a:graphicData uri="http://schemas.openxmlformats.org/presentationml/2006/ole">
            <p:oleObj spid="_x0000_s840708" name="Equation" r:id="rId6" imgW="1523880" imgH="241200" progId="">
              <p:embed/>
            </p:oleObj>
          </a:graphicData>
        </a:graphic>
      </p:graphicFrame>
      <p:sp>
        <p:nvSpPr>
          <p:cNvPr id="394256" name="Text Box 1040"/>
          <p:cNvSpPr txBox="1">
            <a:spLocks noChangeArrowheads="1"/>
          </p:cNvSpPr>
          <p:nvPr/>
        </p:nvSpPr>
        <p:spPr bwMode="auto">
          <a:xfrm>
            <a:off x="4846638" y="2487613"/>
            <a:ext cx="6111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buFontTx/>
              <a:buNone/>
            </a:pPr>
            <a:r>
              <a:rPr lang="en-US" altLang="zh-CN"/>
              <a:t>=</a:t>
            </a:r>
          </a:p>
        </p:txBody>
      </p:sp>
      <p:sp>
        <p:nvSpPr>
          <p:cNvPr id="394258" name="Text Box 1042"/>
          <p:cNvSpPr txBox="1">
            <a:spLocks noChangeArrowheads="1"/>
          </p:cNvSpPr>
          <p:nvPr/>
        </p:nvSpPr>
        <p:spPr bwMode="auto">
          <a:xfrm>
            <a:off x="2941638" y="3478213"/>
            <a:ext cx="6111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buFontTx/>
              <a:buNone/>
            </a:pPr>
            <a:r>
              <a:rPr lang="en-US" altLang="zh-CN"/>
              <a:t>=</a:t>
            </a:r>
          </a:p>
        </p:txBody>
      </p:sp>
      <p:graphicFrame>
        <p:nvGraphicFramePr>
          <p:cNvPr id="394259" name="Object 1043"/>
          <p:cNvGraphicFramePr>
            <a:graphicFrameLocks noChangeAspect="1"/>
          </p:cNvGraphicFramePr>
          <p:nvPr/>
        </p:nvGraphicFramePr>
        <p:xfrm>
          <a:off x="4757738" y="3021013"/>
          <a:ext cx="3098800" cy="487362"/>
        </p:xfrm>
        <a:graphic>
          <a:graphicData uri="http://schemas.openxmlformats.org/presentationml/2006/ole">
            <p:oleObj spid="_x0000_s840709" name="Equation" r:id="rId7" imgW="1536480" imgH="241200" progId="">
              <p:embed/>
            </p:oleObj>
          </a:graphicData>
        </a:graphic>
      </p:graphicFrame>
      <p:sp>
        <p:nvSpPr>
          <p:cNvPr id="394260" name="Text Box 1044"/>
          <p:cNvSpPr txBox="1">
            <a:spLocks noChangeArrowheads="1"/>
          </p:cNvSpPr>
          <p:nvPr/>
        </p:nvSpPr>
        <p:spPr bwMode="auto">
          <a:xfrm>
            <a:off x="5761038" y="3554413"/>
            <a:ext cx="6111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buFontTx/>
              <a:buNone/>
            </a:pPr>
            <a:r>
              <a:rPr lang="en-US" altLang="zh-CN"/>
              <a:t>=</a:t>
            </a:r>
          </a:p>
        </p:txBody>
      </p:sp>
      <p:sp>
        <p:nvSpPr>
          <p:cNvPr id="394261" name="Text Box 1045"/>
          <p:cNvSpPr txBox="1">
            <a:spLocks noChangeArrowheads="1"/>
          </p:cNvSpPr>
          <p:nvPr/>
        </p:nvSpPr>
        <p:spPr bwMode="auto">
          <a:xfrm>
            <a:off x="2484438" y="3935413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>
                <a:latin typeface="Times New Roman" pitchFamily="18" charset="0"/>
              </a:rPr>
              <a:t>……</a:t>
            </a:r>
            <a:endParaRPr lang="en-US" altLang="zh-CN"/>
          </a:p>
        </p:txBody>
      </p:sp>
      <p:sp>
        <p:nvSpPr>
          <p:cNvPr id="394262" name="Text Box 1046"/>
          <p:cNvSpPr txBox="1">
            <a:spLocks noChangeArrowheads="1"/>
          </p:cNvSpPr>
          <p:nvPr/>
        </p:nvSpPr>
        <p:spPr bwMode="auto">
          <a:xfrm>
            <a:off x="5380038" y="3935413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>
                <a:latin typeface="Times New Roman" pitchFamily="18" charset="0"/>
              </a:rPr>
              <a:t>……</a:t>
            </a:r>
            <a:endParaRPr lang="en-US" altLang="zh-CN"/>
          </a:p>
        </p:txBody>
      </p:sp>
      <p:sp>
        <p:nvSpPr>
          <p:cNvPr id="394263" name="Text Box 1047"/>
          <p:cNvSpPr txBox="1">
            <a:spLocks noChangeArrowheads="1"/>
          </p:cNvSpPr>
          <p:nvPr/>
        </p:nvSpPr>
        <p:spPr bwMode="auto">
          <a:xfrm>
            <a:off x="704539" y="4904426"/>
            <a:ext cx="7467600" cy="138499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FFT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的数据变换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规律是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：</a:t>
            </a:r>
          </a:p>
          <a:p>
            <a:pPr>
              <a:buFontTx/>
              <a:buNone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1)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可以不断分成</a:t>
            </a:r>
            <a:r>
              <a:rPr lang="zh-CN" altLang="en-US" sz="2800" b="1" dirty="0">
                <a:solidFill>
                  <a:schemeClr val="accent1"/>
                </a:solidFill>
                <a:latin typeface="楷体" pitchFamily="49" charset="-122"/>
                <a:ea typeface="楷体" pitchFamily="49" charset="-122"/>
              </a:rPr>
              <a:t>奇数项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与</a:t>
            </a:r>
            <a:r>
              <a:rPr lang="zh-CN" altLang="en-US" sz="2800" b="1" dirty="0">
                <a:solidFill>
                  <a:schemeClr val="accent1"/>
                </a:solidFill>
                <a:latin typeface="楷体" pitchFamily="49" charset="-122"/>
                <a:ea typeface="楷体" pitchFamily="49" charset="-122"/>
              </a:rPr>
              <a:t>偶数项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之加权和。</a:t>
            </a:r>
          </a:p>
          <a:p>
            <a:pPr>
              <a:buFontTx/>
              <a:buNone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2)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奇数项、偶数项可分层分类。</a:t>
            </a:r>
          </a:p>
        </p:txBody>
      </p:sp>
      <p:sp>
        <p:nvSpPr>
          <p:cNvPr id="17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9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9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9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9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4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52" grpId="0" autoUpdateAnimBg="0"/>
      <p:bldP spid="394254" grpId="0" autoUpdateAnimBg="0"/>
      <p:bldP spid="394256" grpId="0" autoUpdateAnimBg="0"/>
      <p:bldP spid="394258" grpId="0" autoUpdateAnimBg="0"/>
      <p:bldP spid="394260" grpId="0" autoUpdateAnimBg="0"/>
      <p:bldP spid="394261" grpId="0" autoUpdateAnimBg="0"/>
      <p:bldP spid="394262" grpId="0" autoUpdateAnimBg="0"/>
      <p:bldP spid="394263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4537075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FFT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的算法原理</a:t>
            </a:r>
          </a:p>
        </p:txBody>
      </p:sp>
      <p:sp>
        <p:nvSpPr>
          <p:cNvPr id="163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19980" y="1797541"/>
            <a:ext cx="8105546" cy="381635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首先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，将原函数分为奇数项和偶数项，通过不断的一个奇数一个偶数的相加（减），最终得到需要的结果。</a:t>
            </a:r>
          </a:p>
          <a:p>
            <a:pPr eaLnBrk="1" hangingPunct="1">
              <a:lnSpc>
                <a:spcPct val="140000"/>
              </a:lnSpc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也就是说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FFT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是</a:t>
            </a:r>
            <a:r>
              <a:rPr lang="zh-CN" altLang="en-US" sz="2800" dirty="0" smtClean="0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>将复杂的运算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变成</a:t>
            </a:r>
            <a:r>
              <a:rPr lang="zh-CN" altLang="en-US" sz="2800" dirty="0" smtClean="0">
                <a:solidFill>
                  <a:schemeClr val="hlink"/>
                </a:solidFill>
                <a:latin typeface="楷体" pitchFamily="49" charset="-122"/>
                <a:ea typeface="楷体" pitchFamily="49" charset="-122"/>
              </a:rPr>
              <a:t>两个数相加（减）的简单运算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的重复。这恰好符合计算机计算所擅长的计算规律。</a:t>
            </a:r>
          </a:p>
        </p:txBody>
      </p:sp>
      <p:sp>
        <p:nvSpPr>
          <p:cNvPr id="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黑体" pitchFamily="49" charset="-122"/>
                <a:ea typeface="黑体" pitchFamily="49" charset="-122"/>
              </a:rPr>
              <a:t>FFT</a:t>
            </a:r>
            <a:r>
              <a:rPr lang="zh-CN" altLang="en-US" smtClean="0">
                <a:latin typeface="黑体" pitchFamily="49" charset="-122"/>
                <a:ea typeface="黑体" pitchFamily="49" charset="-122"/>
              </a:rPr>
              <a:t>算法图示</a:t>
            </a:r>
          </a:p>
        </p:txBody>
      </p:sp>
      <p:graphicFrame>
        <p:nvGraphicFramePr>
          <p:cNvPr id="366628" name="Object 36"/>
          <p:cNvGraphicFramePr>
            <a:graphicFrameLocks noChangeAspect="1"/>
          </p:cNvGraphicFramePr>
          <p:nvPr/>
        </p:nvGraphicFramePr>
        <p:xfrm>
          <a:off x="542925" y="5075238"/>
          <a:ext cx="274638" cy="365125"/>
        </p:xfrm>
        <a:graphic>
          <a:graphicData uri="http://schemas.openxmlformats.org/presentationml/2006/ole">
            <p:oleObj spid="_x0000_s852994" name="Equation" r:id="rId4" imgW="177480" imgH="228600" progId="Equation.3">
              <p:embed/>
            </p:oleObj>
          </a:graphicData>
        </a:graphic>
      </p:graphicFrame>
      <p:graphicFrame>
        <p:nvGraphicFramePr>
          <p:cNvPr id="366629" name="Object 37"/>
          <p:cNvGraphicFramePr>
            <a:graphicFrameLocks noChangeAspect="1"/>
          </p:cNvGraphicFramePr>
          <p:nvPr/>
        </p:nvGraphicFramePr>
        <p:xfrm>
          <a:off x="936625" y="5075238"/>
          <a:ext cx="257175" cy="358775"/>
        </p:xfrm>
        <a:graphic>
          <a:graphicData uri="http://schemas.openxmlformats.org/presentationml/2006/ole">
            <p:oleObj spid="_x0000_s852995" name="Equation" r:id="rId5" imgW="164880" imgH="228600" progId="">
              <p:embed/>
            </p:oleObj>
          </a:graphicData>
        </a:graphic>
      </p:graphicFrame>
      <p:graphicFrame>
        <p:nvGraphicFramePr>
          <p:cNvPr id="366652" name="Object 60"/>
          <p:cNvGraphicFramePr>
            <a:graphicFrameLocks noChangeAspect="1"/>
          </p:cNvGraphicFramePr>
          <p:nvPr/>
        </p:nvGraphicFramePr>
        <p:xfrm>
          <a:off x="1501775" y="5067300"/>
          <a:ext cx="274638" cy="344488"/>
        </p:xfrm>
        <a:graphic>
          <a:graphicData uri="http://schemas.openxmlformats.org/presentationml/2006/ole">
            <p:oleObj spid="_x0000_s852996" name="Equation" r:id="rId6" imgW="177480" imgH="215640" progId="">
              <p:embed/>
            </p:oleObj>
          </a:graphicData>
        </a:graphic>
      </p:graphicFrame>
      <p:graphicFrame>
        <p:nvGraphicFramePr>
          <p:cNvPr id="366653" name="Object 61"/>
          <p:cNvGraphicFramePr>
            <a:graphicFrameLocks noChangeAspect="1"/>
          </p:cNvGraphicFramePr>
          <p:nvPr/>
        </p:nvGraphicFramePr>
        <p:xfrm>
          <a:off x="1930400" y="5075238"/>
          <a:ext cx="315913" cy="338137"/>
        </p:xfrm>
        <a:graphic>
          <a:graphicData uri="http://schemas.openxmlformats.org/presentationml/2006/ole">
            <p:oleObj spid="_x0000_s852997" name="Equation" r:id="rId7" imgW="203040" imgH="215640" progId="">
              <p:embed/>
            </p:oleObj>
          </a:graphicData>
        </a:graphic>
      </p:graphicFrame>
      <p:graphicFrame>
        <p:nvGraphicFramePr>
          <p:cNvPr id="366661" name="Object 69"/>
          <p:cNvGraphicFramePr>
            <a:graphicFrameLocks noChangeAspect="1"/>
          </p:cNvGraphicFramePr>
          <p:nvPr/>
        </p:nvGraphicFramePr>
        <p:xfrm>
          <a:off x="2400300" y="5070475"/>
          <a:ext cx="254000" cy="344488"/>
        </p:xfrm>
        <a:graphic>
          <a:graphicData uri="http://schemas.openxmlformats.org/presentationml/2006/ole">
            <p:oleObj spid="_x0000_s852998" name="Equation" r:id="rId8" imgW="177480" imgH="215640" progId="">
              <p:embed/>
            </p:oleObj>
          </a:graphicData>
        </a:graphic>
      </p:graphicFrame>
      <p:graphicFrame>
        <p:nvGraphicFramePr>
          <p:cNvPr id="366662" name="Object 70"/>
          <p:cNvGraphicFramePr>
            <a:graphicFrameLocks noChangeAspect="1"/>
          </p:cNvGraphicFramePr>
          <p:nvPr/>
        </p:nvGraphicFramePr>
        <p:xfrm>
          <a:off x="2886075" y="5092700"/>
          <a:ext cx="238125" cy="357188"/>
        </p:xfrm>
        <a:graphic>
          <a:graphicData uri="http://schemas.openxmlformats.org/presentationml/2006/ole">
            <p:oleObj spid="_x0000_s852999" name="Equation" r:id="rId9" imgW="164880" imgH="228600" progId="">
              <p:embed/>
            </p:oleObj>
          </a:graphicData>
        </a:graphic>
      </p:graphicFrame>
      <p:graphicFrame>
        <p:nvGraphicFramePr>
          <p:cNvPr id="366670" name="Object 78"/>
          <p:cNvGraphicFramePr>
            <a:graphicFrameLocks noChangeAspect="1"/>
          </p:cNvGraphicFramePr>
          <p:nvPr/>
        </p:nvGraphicFramePr>
        <p:xfrm>
          <a:off x="3309938" y="5068888"/>
          <a:ext cx="314325" cy="365125"/>
        </p:xfrm>
        <a:graphic>
          <a:graphicData uri="http://schemas.openxmlformats.org/presentationml/2006/ole">
            <p:oleObj spid="_x0000_s853000" name="Equation" r:id="rId10" imgW="203040" imgH="228600" progId="">
              <p:embed/>
            </p:oleObj>
          </a:graphicData>
        </a:graphic>
      </p:graphicFrame>
      <p:graphicFrame>
        <p:nvGraphicFramePr>
          <p:cNvPr id="366671" name="Object 79"/>
          <p:cNvGraphicFramePr>
            <a:graphicFrameLocks noChangeAspect="1"/>
          </p:cNvGraphicFramePr>
          <p:nvPr/>
        </p:nvGraphicFramePr>
        <p:xfrm>
          <a:off x="3773488" y="5078413"/>
          <a:ext cx="315912" cy="336550"/>
        </p:xfrm>
        <a:graphic>
          <a:graphicData uri="http://schemas.openxmlformats.org/presentationml/2006/ole">
            <p:oleObj spid="_x0000_s853001" name="Equation" r:id="rId11" imgW="203040" imgH="215640" progId="">
              <p:embed/>
            </p:oleObj>
          </a:graphicData>
        </a:graphic>
      </p:graphicFrame>
      <p:graphicFrame>
        <p:nvGraphicFramePr>
          <p:cNvPr id="366679" name="Object 87"/>
          <p:cNvGraphicFramePr>
            <a:graphicFrameLocks noChangeAspect="1"/>
          </p:cNvGraphicFramePr>
          <p:nvPr/>
        </p:nvGraphicFramePr>
        <p:xfrm>
          <a:off x="4184650" y="5072063"/>
          <a:ext cx="234950" cy="346075"/>
        </p:xfrm>
        <a:graphic>
          <a:graphicData uri="http://schemas.openxmlformats.org/presentationml/2006/ole">
            <p:oleObj spid="_x0000_s853002" name="Equation" r:id="rId12" imgW="152280" imgH="215640" progId="">
              <p:embed/>
            </p:oleObj>
          </a:graphicData>
        </a:graphic>
      </p:graphicFrame>
      <p:graphicFrame>
        <p:nvGraphicFramePr>
          <p:cNvPr id="366680" name="Object 88"/>
          <p:cNvGraphicFramePr>
            <a:graphicFrameLocks noChangeAspect="1"/>
          </p:cNvGraphicFramePr>
          <p:nvPr/>
        </p:nvGraphicFramePr>
        <p:xfrm>
          <a:off x="4606925" y="5094288"/>
          <a:ext cx="257175" cy="358775"/>
        </p:xfrm>
        <a:graphic>
          <a:graphicData uri="http://schemas.openxmlformats.org/presentationml/2006/ole">
            <p:oleObj spid="_x0000_s853003" name="Equation" r:id="rId13" imgW="164880" imgH="228600" progId="">
              <p:embed/>
            </p:oleObj>
          </a:graphicData>
        </a:graphic>
      </p:graphicFrame>
      <p:graphicFrame>
        <p:nvGraphicFramePr>
          <p:cNvPr id="366687" name="Object 95"/>
          <p:cNvGraphicFramePr>
            <a:graphicFrameLocks noChangeAspect="1"/>
          </p:cNvGraphicFramePr>
          <p:nvPr/>
        </p:nvGraphicFramePr>
        <p:xfrm>
          <a:off x="5070475" y="5064125"/>
          <a:ext cx="255588" cy="365125"/>
        </p:xfrm>
        <a:graphic>
          <a:graphicData uri="http://schemas.openxmlformats.org/presentationml/2006/ole">
            <p:oleObj spid="_x0000_s853004" name="Equation" r:id="rId14" imgW="164880" imgH="228600" progId="">
              <p:embed/>
            </p:oleObj>
          </a:graphicData>
        </a:graphic>
      </p:graphicFrame>
      <p:graphicFrame>
        <p:nvGraphicFramePr>
          <p:cNvPr id="366688" name="Object 96"/>
          <p:cNvGraphicFramePr>
            <a:graphicFrameLocks noChangeAspect="1"/>
          </p:cNvGraphicFramePr>
          <p:nvPr/>
        </p:nvGraphicFramePr>
        <p:xfrm>
          <a:off x="5545138" y="5072063"/>
          <a:ext cx="315912" cy="358775"/>
        </p:xfrm>
        <a:graphic>
          <a:graphicData uri="http://schemas.openxmlformats.org/presentationml/2006/ole">
            <p:oleObj spid="_x0000_s853005" name="Equation" r:id="rId15" imgW="203040" imgH="228600" progId="">
              <p:embed/>
            </p:oleObj>
          </a:graphicData>
        </a:graphic>
      </p:graphicFrame>
      <p:graphicFrame>
        <p:nvGraphicFramePr>
          <p:cNvPr id="366695" name="Object 103"/>
          <p:cNvGraphicFramePr>
            <a:graphicFrameLocks noChangeAspect="1"/>
          </p:cNvGraphicFramePr>
          <p:nvPr/>
        </p:nvGraphicFramePr>
        <p:xfrm>
          <a:off x="5953125" y="5080000"/>
          <a:ext cx="255588" cy="365125"/>
        </p:xfrm>
        <a:graphic>
          <a:graphicData uri="http://schemas.openxmlformats.org/presentationml/2006/ole">
            <p:oleObj spid="_x0000_s853006" name="Equation" r:id="rId16" imgW="164880" imgH="228600" progId="">
              <p:embed/>
            </p:oleObj>
          </a:graphicData>
        </a:graphic>
      </p:graphicFrame>
      <p:graphicFrame>
        <p:nvGraphicFramePr>
          <p:cNvPr id="366696" name="Object 104"/>
          <p:cNvGraphicFramePr>
            <a:graphicFrameLocks noChangeAspect="1"/>
          </p:cNvGraphicFramePr>
          <p:nvPr/>
        </p:nvGraphicFramePr>
        <p:xfrm>
          <a:off x="6423025" y="5087938"/>
          <a:ext cx="277813" cy="357187"/>
        </p:xfrm>
        <a:graphic>
          <a:graphicData uri="http://schemas.openxmlformats.org/presentationml/2006/ole">
            <p:oleObj spid="_x0000_s853007" name="Equation" r:id="rId17" imgW="177480" imgH="228600" progId="">
              <p:embed/>
            </p:oleObj>
          </a:graphicData>
        </a:graphic>
      </p:graphicFrame>
      <p:graphicFrame>
        <p:nvGraphicFramePr>
          <p:cNvPr id="366703" name="Object 111"/>
          <p:cNvGraphicFramePr>
            <a:graphicFrameLocks noChangeAspect="1"/>
          </p:cNvGraphicFramePr>
          <p:nvPr/>
        </p:nvGraphicFramePr>
        <p:xfrm>
          <a:off x="6859588" y="5091113"/>
          <a:ext cx="314325" cy="344487"/>
        </p:xfrm>
        <a:graphic>
          <a:graphicData uri="http://schemas.openxmlformats.org/presentationml/2006/ole">
            <p:oleObj spid="_x0000_s853008" name="Equation" r:id="rId18" imgW="203040" imgH="215640" progId="">
              <p:embed/>
            </p:oleObj>
          </a:graphicData>
        </a:graphic>
      </p:graphicFrame>
      <p:graphicFrame>
        <p:nvGraphicFramePr>
          <p:cNvPr id="366704" name="Object 112"/>
          <p:cNvGraphicFramePr>
            <a:graphicFrameLocks noChangeAspect="1"/>
          </p:cNvGraphicFramePr>
          <p:nvPr/>
        </p:nvGraphicFramePr>
        <p:xfrm>
          <a:off x="7402513" y="5089525"/>
          <a:ext cx="315912" cy="357188"/>
        </p:xfrm>
        <a:graphic>
          <a:graphicData uri="http://schemas.openxmlformats.org/presentationml/2006/ole">
            <p:oleObj spid="_x0000_s853009" name="Equation" r:id="rId19" imgW="203040" imgH="228600" progId="">
              <p:embed/>
            </p:oleObj>
          </a:graphicData>
        </a:graphic>
      </p:graphicFrame>
      <p:grpSp>
        <p:nvGrpSpPr>
          <p:cNvPr id="2" name="Group 215"/>
          <p:cNvGrpSpPr>
            <a:grpSpLocks/>
          </p:cNvGrpSpPr>
          <p:nvPr/>
        </p:nvGrpSpPr>
        <p:grpSpPr bwMode="auto">
          <a:xfrm>
            <a:off x="2286000" y="1524000"/>
            <a:ext cx="4249738" cy="1363663"/>
            <a:chOff x="1440" y="768"/>
            <a:chExt cx="2677" cy="859"/>
          </a:xfrm>
        </p:grpSpPr>
        <p:sp>
          <p:nvSpPr>
            <p:cNvPr id="19605" name="Oval 8"/>
            <p:cNvSpPr>
              <a:spLocks noChangeArrowheads="1"/>
            </p:cNvSpPr>
            <p:nvPr/>
          </p:nvSpPr>
          <p:spPr bwMode="auto">
            <a:xfrm>
              <a:off x="2532" y="96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606" name="Line 32"/>
            <p:cNvSpPr>
              <a:spLocks noChangeShapeType="1"/>
            </p:cNvSpPr>
            <p:nvPr/>
          </p:nvSpPr>
          <p:spPr bwMode="auto">
            <a:xfrm flipV="1">
              <a:off x="1524" y="1048"/>
              <a:ext cx="997" cy="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07" name="Line 33"/>
            <p:cNvSpPr>
              <a:spLocks noChangeShapeType="1"/>
            </p:cNvSpPr>
            <p:nvPr/>
          </p:nvSpPr>
          <p:spPr bwMode="auto">
            <a:xfrm flipH="1" flipV="1">
              <a:off x="2665" y="1060"/>
              <a:ext cx="997" cy="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3" name="Group 186"/>
            <p:cNvGrpSpPr>
              <a:grpSpLocks/>
            </p:cNvGrpSpPr>
            <p:nvPr/>
          </p:nvGrpSpPr>
          <p:grpSpPr bwMode="auto">
            <a:xfrm>
              <a:off x="1440" y="768"/>
              <a:ext cx="2677" cy="177"/>
              <a:chOff x="1584" y="960"/>
              <a:chExt cx="2677" cy="177"/>
            </a:xfrm>
          </p:grpSpPr>
          <p:graphicFrame>
            <p:nvGraphicFramePr>
              <p:cNvPr id="19506" name="Object 175"/>
              <p:cNvGraphicFramePr>
                <a:graphicFrameLocks noChangeAspect="1"/>
              </p:cNvGraphicFramePr>
              <p:nvPr/>
            </p:nvGraphicFramePr>
            <p:xfrm>
              <a:off x="1584" y="960"/>
              <a:ext cx="1211" cy="177"/>
            </p:xfrm>
            <a:graphic>
              <a:graphicData uri="http://schemas.openxmlformats.org/presentationml/2006/ole">
                <p:oleObj spid="_x0000_s853042" name="Equation" r:id="rId20" imgW="1562040" imgH="228600" progId="">
                  <p:embed/>
                </p:oleObj>
              </a:graphicData>
            </a:graphic>
          </p:graphicFrame>
          <p:graphicFrame>
            <p:nvGraphicFramePr>
              <p:cNvPr id="19507" name="Object 178"/>
              <p:cNvGraphicFramePr>
                <a:graphicFrameLocks noChangeAspect="1"/>
              </p:cNvGraphicFramePr>
              <p:nvPr/>
            </p:nvGraphicFramePr>
            <p:xfrm>
              <a:off x="2784" y="960"/>
              <a:ext cx="1477" cy="177"/>
            </p:xfrm>
            <a:graphic>
              <a:graphicData uri="http://schemas.openxmlformats.org/presentationml/2006/ole">
                <p:oleObj spid="_x0000_s853043" name="Equation" r:id="rId21" imgW="1904760" imgH="228600" progId="">
                  <p:embed/>
                </p:oleObj>
              </a:graphicData>
            </a:graphic>
          </p:graphicFrame>
        </p:grpSp>
      </p:grpSp>
      <p:grpSp>
        <p:nvGrpSpPr>
          <p:cNvPr id="4" name="Group 239"/>
          <p:cNvGrpSpPr>
            <a:grpSpLocks/>
          </p:cNvGrpSpPr>
          <p:nvPr/>
        </p:nvGrpSpPr>
        <p:grpSpPr bwMode="auto">
          <a:xfrm>
            <a:off x="539750" y="4292600"/>
            <a:ext cx="1008063" cy="762000"/>
            <a:chOff x="340" y="2704"/>
            <a:chExt cx="635" cy="480"/>
          </a:xfrm>
        </p:grpSpPr>
        <p:sp>
          <p:nvSpPr>
            <p:cNvPr id="19599" name="Oval 10"/>
            <p:cNvSpPr>
              <a:spLocks noChangeArrowheads="1"/>
            </p:cNvSpPr>
            <p:nvPr/>
          </p:nvSpPr>
          <p:spPr bwMode="auto">
            <a:xfrm>
              <a:off x="340" y="304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600" name="Oval 11"/>
            <p:cNvSpPr>
              <a:spLocks noChangeArrowheads="1"/>
            </p:cNvSpPr>
            <p:nvPr/>
          </p:nvSpPr>
          <p:spPr bwMode="auto">
            <a:xfrm>
              <a:off x="639" y="3048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601" name="Line 12"/>
            <p:cNvSpPr>
              <a:spLocks noChangeShapeType="1"/>
            </p:cNvSpPr>
            <p:nvPr/>
          </p:nvSpPr>
          <p:spPr bwMode="auto">
            <a:xfrm flipV="1">
              <a:off x="412" y="2821"/>
              <a:ext cx="18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02" name="Line 13"/>
            <p:cNvSpPr>
              <a:spLocks noChangeShapeType="1"/>
            </p:cNvSpPr>
            <p:nvPr/>
          </p:nvSpPr>
          <p:spPr bwMode="auto">
            <a:xfrm flipH="1" flipV="1">
              <a:off x="593" y="2912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603" name="Oval 14"/>
            <p:cNvSpPr>
              <a:spLocks noChangeArrowheads="1"/>
            </p:cNvSpPr>
            <p:nvPr/>
          </p:nvSpPr>
          <p:spPr bwMode="auto">
            <a:xfrm>
              <a:off x="503" y="277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" name="Group 232"/>
            <p:cNvGrpSpPr>
              <a:grpSpLocks/>
            </p:cNvGrpSpPr>
            <p:nvPr/>
          </p:nvGrpSpPr>
          <p:grpSpPr bwMode="auto">
            <a:xfrm>
              <a:off x="657" y="2704"/>
              <a:ext cx="318" cy="276"/>
              <a:chOff x="2245" y="3612"/>
              <a:chExt cx="318" cy="276"/>
            </a:xfrm>
          </p:grpSpPr>
          <p:graphicFrame>
            <p:nvGraphicFramePr>
              <p:cNvPr id="19504" name="Object 227"/>
              <p:cNvGraphicFramePr>
                <a:graphicFrameLocks noChangeAspect="1"/>
              </p:cNvGraphicFramePr>
              <p:nvPr/>
            </p:nvGraphicFramePr>
            <p:xfrm>
              <a:off x="2245" y="3612"/>
              <a:ext cx="318" cy="140"/>
            </p:xfrm>
            <a:graphic>
              <a:graphicData uri="http://schemas.openxmlformats.org/presentationml/2006/ole">
                <p:oleObj spid="_x0000_s853040" name="公式" r:id="rId22" imgW="520560" imgH="228600" progId="Equation.3">
                  <p:embed/>
                </p:oleObj>
              </a:graphicData>
            </a:graphic>
          </p:graphicFrame>
          <p:graphicFrame>
            <p:nvGraphicFramePr>
              <p:cNvPr id="19505" name="Object 231"/>
              <p:cNvGraphicFramePr>
                <a:graphicFrameLocks noChangeAspect="1"/>
              </p:cNvGraphicFramePr>
              <p:nvPr/>
            </p:nvGraphicFramePr>
            <p:xfrm>
              <a:off x="2245" y="3748"/>
              <a:ext cx="303" cy="140"/>
            </p:xfrm>
            <a:graphic>
              <a:graphicData uri="http://schemas.openxmlformats.org/presentationml/2006/ole">
                <p:oleObj spid="_x0000_s853041" name="公式" r:id="rId23" imgW="495000" imgH="228600" progId="Equation.3">
                  <p:embed/>
                </p:oleObj>
              </a:graphicData>
            </a:graphic>
          </p:graphicFrame>
        </p:grpSp>
      </p:grpSp>
      <p:grpSp>
        <p:nvGrpSpPr>
          <p:cNvPr id="6" name="Group 245"/>
          <p:cNvGrpSpPr>
            <a:grpSpLocks/>
          </p:cNvGrpSpPr>
          <p:nvPr/>
        </p:nvGrpSpPr>
        <p:grpSpPr bwMode="auto">
          <a:xfrm>
            <a:off x="1476375" y="4292600"/>
            <a:ext cx="1046163" cy="739775"/>
            <a:chOff x="884" y="3554"/>
            <a:chExt cx="659" cy="466"/>
          </a:xfrm>
        </p:grpSpPr>
        <p:grpSp>
          <p:nvGrpSpPr>
            <p:cNvPr id="7" name="Group 241"/>
            <p:cNvGrpSpPr>
              <a:grpSpLocks/>
            </p:cNvGrpSpPr>
            <p:nvPr/>
          </p:nvGrpSpPr>
          <p:grpSpPr bwMode="auto">
            <a:xfrm>
              <a:off x="884" y="3612"/>
              <a:ext cx="481" cy="408"/>
              <a:chOff x="2336" y="3712"/>
              <a:chExt cx="345" cy="308"/>
            </a:xfrm>
          </p:grpSpPr>
          <p:sp>
            <p:nvSpPr>
              <p:cNvPr id="19594" name="Oval 73"/>
              <p:cNvSpPr>
                <a:spLocks noChangeArrowheads="1"/>
              </p:cNvSpPr>
              <p:nvPr/>
            </p:nvSpPr>
            <p:spPr bwMode="auto">
              <a:xfrm>
                <a:off x="2336" y="3917"/>
                <a:ext cx="104" cy="1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595" name="Oval 74"/>
              <p:cNvSpPr>
                <a:spLocks noChangeArrowheads="1"/>
              </p:cNvSpPr>
              <p:nvPr/>
            </p:nvSpPr>
            <p:spPr bwMode="auto">
              <a:xfrm>
                <a:off x="2577" y="3917"/>
                <a:ext cx="104" cy="10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596" name="Line 75"/>
              <p:cNvSpPr>
                <a:spLocks noChangeShapeType="1"/>
              </p:cNvSpPr>
              <p:nvPr/>
            </p:nvSpPr>
            <p:spPr bwMode="auto">
              <a:xfrm flipV="1">
                <a:off x="2405" y="3746"/>
                <a:ext cx="137" cy="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97" name="Line 76"/>
              <p:cNvSpPr>
                <a:spLocks noChangeShapeType="1"/>
              </p:cNvSpPr>
              <p:nvPr/>
            </p:nvSpPr>
            <p:spPr bwMode="auto">
              <a:xfrm flipH="1" flipV="1">
                <a:off x="2542" y="3815"/>
                <a:ext cx="70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98" name="Oval 77"/>
              <p:cNvSpPr>
                <a:spLocks noChangeArrowheads="1"/>
              </p:cNvSpPr>
              <p:nvPr/>
            </p:nvSpPr>
            <p:spPr bwMode="auto">
              <a:xfrm>
                <a:off x="2474" y="3712"/>
                <a:ext cx="103" cy="10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" name="Group 236"/>
            <p:cNvGrpSpPr>
              <a:grpSpLocks/>
            </p:cNvGrpSpPr>
            <p:nvPr/>
          </p:nvGrpSpPr>
          <p:grpSpPr bwMode="auto">
            <a:xfrm>
              <a:off x="1232" y="3554"/>
              <a:ext cx="311" cy="276"/>
              <a:chOff x="2248" y="3612"/>
              <a:chExt cx="311" cy="276"/>
            </a:xfrm>
          </p:grpSpPr>
          <p:graphicFrame>
            <p:nvGraphicFramePr>
              <p:cNvPr id="19502" name="Object 237"/>
              <p:cNvGraphicFramePr>
                <a:graphicFrameLocks noChangeAspect="1"/>
              </p:cNvGraphicFramePr>
              <p:nvPr/>
            </p:nvGraphicFramePr>
            <p:xfrm>
              <a:off x="2248" y="3612"/>
              <a:ext cx="311" cy="140"/>
            </p:xfrm>
            <a:graphic>
              <a:graphicData uri="http://schemas.openxmlformats.org/presentationml/2006/ole">
                <p:oleObj spid="_x0000_s853038" name="公式" r:id="rId24" imgW="507960" imgH="228600" progId="Equation.3">
                  <p:embed/>
                </p:oleObj>
              </a:graphicData>
            </a:graphic>
          </p:graphicFrame>
          <p:graphicFrame>
            <p:nvGraphicFramePr>
              <p:cNvPr id="19503" name="Object 238"/>
              <p:cNvGraphicFramePr>
                <a:graphicFrameLocks noChangeAspect="1"/>
              </p:cNvGraphicFramePr>
              <p:nvPr/>
            </p:nvGraphicFramePr>
            <p:xfrm>
              <a:off x="2249" y="3748"/>
              <a:ext cx="295" cy="140"/>
            </p:xfrm>
            <a:graphic>
              <a:graphicData uri="http://schemas.openxmlformats.org/presentationml/2006/ole">
                <p:oleObj spid="_x0000_s853039" name="公式" r:id="rId25" imgW="482400" imgH="228600" progId="Equation.3">
                  <p:embed/>
                </p:oleObj>
              </a:graphicData>
            </a:graphic>
          </p:graphicFrame>
        </p:grpSp>
      </p:grpSp>
      <p:grpSp>
        <p:nvGrpSpPr>
          <p:cNvPr id="9" name="Group 249"/>
          <p:cNvGrpSpPr>
            <a:grpSpLocks/>
          </p:cNvGrpSpPr>
          <p:nvPr/>
        </p:nvGrpSpPr>
        <p:grpSpPr bwMode="auto">
          <a:xfrm>
            <a:off x="2484438" y="4221163"/>
            <a:ext cx="931862" cy="795337"/>
            <a:chOff x="1927" y="3612"/>
            <a:chExt cx="587" cy="501"/>
          </a:xfrm>
        </p:grpSpPr>
        <p:sp>
          <p:nvSpPr>
            <p:cNvPr id="19586" name="Oval 64"/>
            <p:cNvSpPr>
              <a:spLocks noChangeArrowheads="1"/>
            </p:cNvSpPr>
            <p:nvPr/>
          </p:nvSpPr>
          <p:spPr bwMode="auto">
            <a:xfrm>
              <a:off x="1927" y="3977"/>
              <a:ext cx="12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87" name="Oval 65"/>
            <p:cNvSpPr>
              <a:spLocks noChangeArrowheads="1"/>
            </p:cNvSpPr>
            <p:nvPr/>
          </p:nvSpPr>
          <p:spPr bwMode="auto">
            <a:xfrm>
              <a:off x="2204" y="3977"/>
              <a:ext cx="12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88" name="Line 66"/>
            <p:cNvSpPr>
              <a:spLocks noChangeShapeType="1"/>
            </p:cNvSpPr>
            <p:nvPr/>
          </p:nvSpPr>
          <p:spPr bwMode="auto">
            <a:xfrm flipV="1">
              <a:off x="1994" y="3750"/>
              <a:ext cx="16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589" name="Line 67"/>
            <p:cNvSpPr>
              <a:spLocks noChangeShapeType="1"/>
            </p:cNvSpPr>
            <p:nvPr/>
          </p:nvSpPr>
          <p:spPr bwMode="auto">
            <a:xfrm flipH="1" flipV="1">
              <a:off x="2161" y="3841"/>
              <a:ext cx="85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590" name="Oval 68"/>
            <p:cNvSpPr>
              <a:spLocks noChangeArrowheads="1"/>
            </p:cNvSpPr>
            <p:nvPr/>
          </p:nvSpPr>
          <p:spPr bwMode="auto">
            <a:xfrm>
              <a:off x="2078" y="3705"/>
              <a:ext cx="12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" name="Group 242"/>
            <p:cNvGrpSpPr>
              <a:grpSpLocks/>
            </p:cNvGrpSpPr>
            <p:nvPr/>
          </p:nvGrpSpPr>
          <p:grpSpPr bwMode="auto">
            <a:xfrm>
              <a:off x="2200" y="3612"/>
              <a:ext cx="314" cy="275"/>
              <a:chOff x="2245" y="3613"/>
              <a:chExt cx="314" cy="275"/>
            </a:xfrm>
          </p:grpSpPr>
          <p:graphicFrame>
            <p:nvGraphicFramePr>
              <p:cNvPr id="19500" name="Object 243"/>
              <p:cNvGraphicFramePr>
                <a:graphicFrameLocks noChangeAspect="1"/>
              </p:cNvGraphicFramePr>
              <p:nvPr/>
            </p:nvGraphicFramePr>
            <p:xfrm>
              <a:off x="2248" y="3613"/>
              <a:ext cx="311" cy="137"/>
            </p:xfrm>
            <a:graphic>
              <a:graphicData uri="http://schemas.openxmlformats.org/presentationml/2006/ole">
                <p:oleObj spid="_x0000_s853036" name="公式" r:id="rId26" imgW="520560" imgH="228600" progId="Equation.3">
                  <p:embed/>
                </p:oleObj>
              </a:graphicData>
            </a:graphic>
          </p:graphicFrame>
          <p:graphicFrame>
            <p:nvGraphicFramePr>
              <p:cNvPr id="19501" name="Object 244"/>
              <p:cNvGraphicFramePr>
                <a:graphicFrameLocks noChangeAspect="1"/>
              </p:cNvGraphicFramePr>
              <p:nvPr/>
            </p:nvGraphicFramePr>
            <p:xfrm>
              <a:off x="2245" y="3748"/>
              <a:ext cx="303" cy="140"/>
            </p:xfrm>
            <a:graphic>
              <a:graphicData uri="http://schemas.openxmlformats.org/presentationml/2006/ole">
                <p:oleObj spid="_x0000_s853037" name="公式" r:id="rId27" imgW="495000" imgH="228600" progId="Equation.3">
                  <p:embed/>
                </p:oleObj>
              </a:graphicData>
            </a:graphic>
          </p:graphicFrame>
        </p:grpSp>
      </p:grpSp>
      <p:grpSp>
        <p:nvGrpSpPr>
          <p:cNvPr id="11" name="Group 263"/>
          <p:cNvGrpSpPr>
            <a:grpSpLocks/>
          </p:cNvGrpSpPr>
          <p:nvPr/>
        </p:nvGrpSpPr>
        <p:grpSpPr bwMode="auto">
          <a:xfrm>
            <a:off x="3348038" y="4221163"/>
            <a:ext cx="1001712" cy="790575"/>
            <a:chOff x="1837" y="3612"/>
            <a:chExt cx="631" cy="498"/>
          </a:xfrm>
        </p:grpSpPr>
        <p:sp>
          <p:nvSpPr>
            <p:cNvPr id="19580" name="Oval 55"/>
            <p:cNvSpPr>
              <a:spLocks noChangeArrowheads="1"/>
            </p:cNvSpPr>
            <p:nvPr/>
          </p:nvSpPr>
          <p:spPr bwMode="auto">
            <a:xfrm>
              <a:off x="1837" y="3962"/>
              <a:ext cx="147" cy="1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81" name="Oval 56"/>
            <p:cNvSpPr>
              <a:spLocks noChangeArrowheads="1"/>
            </p:cNvSpPr>
            <p:nvPr/>
          </p:nvSpPr>
          <p:spPr bwMode="auto">
            <a:xfrm>
              <a:off x="2160" y="3962"/>
              <a:ext cx="147" cy="1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82" name="Line 57"/>
            <p:cNvSpPr>
              <a:spLocks noChangeShapeType="1"/>
            </p:cNvSpPr>
            <p:nvPr/>
          </p:nvSpPr>
          <p:spPr bwMode="auto">
            <a:xfrm flipV="1">
              <a:off x="1915" y="3716"/>
              <a:ext cx="195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583" name="Line 58"/>
            <p:cNvSpPr>
              <a:spLocks noChangeShapeType="1"/>
            </p:cNvSpPr>
            <p:nvPr/>
          </p:nvSpPr>
          <p:spPr bwMode="auto">
            <a:xfrm flipH="1" flipV="1">
              <a:off x="2110" y="3815"/>
              <a:ext cx="99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584" name="Oval 59"/>
            <p:cNvSpPr>
              <a:spLocks noChangeArrowheads="1"/>
            </p:cNvSpPr>
            <p:nvPr/>
          </p:nvSpPr>
          <p:spPr bwMode="auto">
            <a:xfrm>
              <a:off x="2013" y="3667"/>
              <a:ext cx="147" cy="1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2" name="Group 246"/>
            <p:cNvGrpSpPr>
              <a:grpSpLocks/>
            </p:cNvGrpSpPr>
            <p:nvPr/>
          </p:nvGrpSpPr>
          <p:grpSpPr bwMode="auto">
            <a:xfrm>
              <a:off x="2154" y="3612"/>
              <a:ext cx="314" cy="275"/>
              <a:chOff x="2245" y="3613"/>
              <a:chExt cx="314" cy="275"/>
            </a:xfrm>
          </p:grpSpPr>
          <p:graphicFrame>
            <p:nvGraphicFramePr>
              <p:cNvPr id="19498" name="Object 247"/>
              <p:cNvGraphicFramePr>
                <a:graphicFrameLocks noChangeAspect="1"/>
              </p:cNvGraphicFramePr>
              <p:nvPr/>
            </p:nvGraphicFramePr>
            <p:xfrm>
              <a:off x="2248" y="3613"/>
              <a:ext cx="311" cy="137"/>
            </p:xfrm>
            <a:graphic>
              <a:graphicData uri="http://schemas.openxmlformats.org/presentationml/2006/ole">
                <p:oleObj spid="_x0000_s853034" name="公式" r:id="rId28" imgW="520560" imgH="228600" progId="Equation.3">
                  <p:embed/>
                </p:oleObj>
              </a:graphicData>
            </a:graphic>
          </p:graphicFrame>
          <p:graphicFrame>
            <p:nvGraphicFramePr>
              <p:cNvPr id="19499" name="Object 248"/>
              <p:cNvGraphicFramePr>
                <a:graphicFrameLocks noChangeAspect="1"/>
              </p:cNvGraphicFramePr>
              <p:nvPr/>
            </p:nvGraphicFramePr>
            <p:xfrm>
              <a:off x="2245" y="3748"/>
              <a:ext cx="303" cy="140"/>
            </p:xfrm>
            <a:graphic>
              <a:graphicData uri="http://schemas.openxmlformats.org/presentationml/2006/ole">
                <p:oleObj spid="_x0000_s853035" name="公式" r:id="rId29" imgW="495000" imgH="228600" progId="Equation.3">
                  <p:embed/>
                </p:oleObj>
              </a:graphicData>
            </a:graphic>
          </p:graphicFrame>
        </p:grpSp>
      </p:grpSp>
      <p:grpSp>
        <p:nvGrpSpPr>
          <p:cNvPr id="13" name="Group 264"/>
          <p:cNvGrpSpPr>
            <a:grpSpLocks/>
          </p:cNvGrpSpPr>
          <p:nvPr/>
        </p:nvGrpSpPr>
        <p:grpSpPr bwMode="auto">
          <a:xfrm>
            <a:off x="4197350" y="4221163"/>
            <a:ext cx="1008063" cy="768350"/>
            <a:chOff x="2064" y="3475"/>
            <a:chExt cx="635" cy="484"/>
          </a:xfrm>
        </p:grpSpPr>
        <p:sp>
          <p:nvSpPr>
            <p:cNvPr id="19574" name="Oval 82"/>
            <p:cNvSpPr>
              <a:spLocks noChangeArrowheads="1"/>
            </p:cNvSpPr>
            <p:nvPr/>
          </p:nvSpPr>
          <p:spPr bwMode="auto">
            <a:xfrm>
              <a:off x="2064" y="382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75" name="Oval 83"/>
            <p:cNvSpPr>
              <a:spLocks noChangeArrowheads="1"/>
            </p:cNvSpPr>
            <p:nvPr/>
          </p:nvSpPr>
          <p:spPr bwMode="auto">
            <a:xfrm>
              <a:off x="2363" y="3823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76" name="Line 84"/>
            <p:cNvSpPr>
              <a:spLocks noChangeShapeType="1"/>
            </p:cNvSpPr>
            <p:nvPr/>
          </p:nvSpPr>
          <p:spPr bwMode="auto">
            <a:xfrm flipV="1">
              <a:off x="2136" y="3596"/>
              <a:ext cx="18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577" name="Line 85"/>
            <p:cNvSpPr>
              <a:spLocks noChangeShapeType="1"/>
            </p:cNvSpPr>
            <p:nvPr/>
          </p:nvSpPr>
          <p:spPr bwMode="auto">
            <a:xfrm flipH="1" flipV="1">
              <a:off x="2317" y="3687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578" name="Oval 86"/>
            <p:cNvSpPr>
              <a:spLocks noChangeArrowheads="1"/>
            </p:cNvSpPr>
            <p:nvPr/>
          </p:nvSpPr>
          <p:spPr bwMode="auto">
            <a:xfrm>
              <a:off x="2227" y="355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4" name="Group 250"/>
            <p:cNvGrpSpPr>
              <a:grpSpLocks/>
            </p:cNvGrpSpPr>
            <p:nvPr/>
          </p:nvGrpSpPr>
          <p:grpSpPr bwMode="auto">
            <a:xfrm>
              <a:off x="2381" y="3475"/>
              <a:ext cx="318" cy="273"/>
              <a:chOff x="2241" y="3615"/>
              <a:chExt cx="318" cy="273"/>
            </a:xfrm>
          </p:grpSpPr>
          <p:graphicFrame>
            <p:nvGraphicFramePr>
              <p:cNvPr id="19496" name="Object 251"/>
              <p:cNvGraphicFramePr>
                <a:graphicFrameLocks noChangeAspect="1"/>
              </p:cNvGraphicFramePr>
              <p:nvPr/>
            </p:nvGraphicFramePr>
            <p:xfrm>
              <a:off x="2248" y="3615"/>
              <a:ext cx="311" cy="133"/>
            </p:xfrm>
            <a:graphic>
              <a:graphicData uri="http://schemas.openxmlformats.org/presentationml/2006/ole">
                <p:oleObj spid="_x0000_s853032" name="公式" r:id="rId30" imgW="533160" imgH="228600" progId="Equation.3">
                  <p:embed/>
                </p:oleObj>
              </a:graphicData>
            </a:graphic>
          </p:graphicFrame>
          <p:graphicFrame>
            <p:nvGraphicFramePr>
              <p:cNvPr id="19497" name="Object 252"/>
              <p:cNvGraphicFramePr>
                <a:graphicFrameLocks noChangeAspect="1"/>
              </p:cNvGraphicFramePr>
              <p:nvPr/>
            </p:nvGraphicFramePr>
            <p:xfrm>
              <a:off x="2241" y="3748"/>
              <a:ext cx="311" cy="140"/>
            </p:xfrm>
            <a:graphic>
              <a:graphicData uri="http://schemas.openxmlformats.org/presentationml/2006/ole">
                <p:oleObj spid="_x0000_s853033" name="公式" r:id="rId31" imgW="507960" imgH="228600" progId="Equation.3">
                  <p:embed/>
                </p:oleObj>
              </a:graphicData>
            </a:graphic>
          </p:graphicFrame>
        </p:grpSp>
      </p:grpSp>
      <p:grpSp>
        <p:nvGrpSpPr>
          <p:cNvPr id="15" name="Group 265"/>
          <p:cNvGrpSpPr>
            <a:grpSpLocks/>
          </p:cNvGrpSpPr>
          <p:nvPr/>
        </p:nvGrpSpPr>
        <p:grpSpPr bwMode="auto">
          <a:xfrm>
            <a:off x="5076825" y="4292600"/>
            <a:ext cx="998538" cy="714375"/>
            <a:chOff x="2290" y="3566"/>
            <a:chExt cx="629" cy="450"/>
          </a:xfrm>
        </p:grpSpPr>
        <p:sp>
          <p:nvSpPr>
            <p:cNvPr id="19568" name="Oval 90"/>
            <p:cNvSpPr>
              <a:spLocks noChangeArrowheads="1"/>
            </p:cNvSpPr>
            <p:nvPr/>
          </p:nvSpPr>
          <p:spPr bwMode="auto">
            <a:xfrm>
              <a:off x="2290" y="388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69" name="Oval 91"/>
            <p:cNvSpPr>
              <a:spLocks noChangeArrowheads="1"/>
            </p:cNvSpPr>
            <p:nvPr/>
          </p:nvSpPr>
          <p:spPr bwMode="auto">
            <a:xfrm>
              <a:off x="2589" y="3880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70" name="Line 92"/>
            <p:cNvSpPr>
              <a:spLocks noChangeShapeType="1"/>
            </p:cNvSpPr>
            <p:nvPr/>
          </p:nvSpPr>
          <p:spPr bwMode="auto">
            <a:xfrm flipV="1">
              <a:off x="2362" y="3653"/>
              <a:ext cx="18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571" name="Line 93"/>
            <p:cNvSpPr>
              <a:spLocks noChangeShapeType="1"/>
            </p:cNvSpPr>
            <p:nvPr/>
          </p:nvSpPr>
          <p:spPr bwMode="auto">
            <a:xfrm flipH="1" flipV="1">
              <a:off x="2543" y="3744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572" name="Oval 94"/>
            <p:cNvSpPr>
              <a:spLocks noChangeArrowheads="1"/>
            </p:cNvSpPr>
            <p:nvPr/>
          </p:nvSpPr>
          <p:spPr bwMode="auto">
            <a:xfrm>
              <a:off x="2453" y="3608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6" name="Group 253"/>
            <p:cNvGrpSpPr>
              <a:grpSpLocks/>
            </p:cNvGrpSpPr>
            <p:nvPr/>
          </p:nvGrpSpPr>
          <p:grpSpPr bwMode="auto">
            <a:xfrm>
              <a:off x="2608" y="3566"/>
              <a:ext cx="311" cy="275"/>
              <a:chOff x="2248" y="3613"/>
              <a:chExt cx="311" cy="275"/>
            </a:xfrm>
          </p:grpSpPr>
          <p:graphicFrame>
            <p:nvGraphicFramePr>
              <p:cNvPr id="19494" name="Object 254"/>
              <p:cNvGraphicFramePr>
                <a:graphicFrameLocks noChangeAspect="1"/>
              </p:cNvGraphicFramePr>
              <p:nvPr/>
            </p:nvGraphicFramePr>
            <p:xfrm>
              <a:off x="2248" y="3613"/>
              <a:ext cx="311" cy="137"/>
            </p:xfrm>
            <a:graphic>
              <a:graphicData uri="http://schemas.openxmlformats.org/presentationml/2006/ole">
                <p:oleObj spid="_x0000_s853030" name="公式" r:id="rId32" imgW="520560" imgH="228600" progId="Equation.3">
                  <p:embed/>
                </p:oleObj>
              </a:graphicData>
            </a:graphic>
          </p:graphicFrame>
          <p:graphicFrame>
            <p:nvGraphicFramePr>
              <p:cNvPr id="19495" name="Object 255"/>
              <p:cNvGraphicFramePr>
                <a:graphicFrameLocks noChangeAspect="1"/>
              </p:cNvGraphicFramePr>
              <p:nvPr/>
            </p:nvGraphicFramePr>
            <p:xfrm>
              <a:off x="2249" y="3748"/>
              <a:ext cx="295" cy="140"/>
            </p:xfrm>
            <a:graphic>
              <a:graphicData uri="http://schemas.openxmlformats.org/presentationml/2006/ole">
                <p:oleObj spid="_x0000_s853031" name="公式" r:id="rId33" imgW="482400" imgH="228600" progId="Equation.3">
                  <p:embed/>
                </p:oleObj>
              </a:graphicData>
            </a:graphic>
          </p:graphicFrame>
        </p:grpSp>
      </p:grpSp>
      <p:grpSp>
        <p:nvGrpSpPr>
          <p:cNvPr id="17" name="Group 266"/>
          <p:cNvGrpSpPr>
            <a:grpSpLocks/>
          </p:cNvGrpSpPr>
          <p:nvPr/>
        </p:nvGrpSpPr>
        <p:grpSpPr bwMode="auto">
          <a:xfrm>
            <a:off x="5940425" y="4292600"/>
            <a:ext cx="1009650" cy="722313"/>
            <a:chOff x="2562" y="3566"/>
            <a:chExt cx="636" cy="455"/>
          </a:xfrm>
        </p:grpSpPr>
        <p:sp>
          <p:nvSpPr>
            <p:cNvPr id="19562" name="Oval 98"/>
            <p:cNvSpPr>
              <a:spLocks noChangeArrowheads="1"/>
            </p:cNvSpPr>
            <p:nvPr/>
          </p:nvSpPr>
          <p:spPr bwMode="auto">
            <a:xfrm>
              <a:off x="2562" y="388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63" name="Oval 99"/>
            <p:cNvSpPr>
              <a:spLocks noChangeArrowheads="1"/>
            </p:cNvSpPr>
            <p:nvPr/>
          </p:nvSpPr>
          <p:spPr bwMode="auto">
            <a:xfrm>
              <a:off x="2861" y="3885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64" name="Line 100"/>
            <p:cNvSpPr>
              <a:spLocks noChangeShapeType="1"/>
            </p:cNvSpPr>
            <p:nvPr/>
          </p:nvSpPr>
          <p:spPr bwMode="auto">
            <a:xfrm flipV="1">
              <a:off x="2634" y="3658"/>
              <a:ext cx="18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565" name="Line 101"/>
            <p:cNvSpPr>
              <a:spLocks noChangeShapeType="1"/>
            </p:cNvSpPr>
            <p:nvPr/>
          </p:nvSpPr>
          <p:spPr bwMode="auto">
            <a:xfrm flipH="1" flipV="1">
              <a:off x="2815" y="3749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566" name="Oval 102"/>
            <p:cNvSpPr>
              <a:spLocks noChangeArrowheads="1"/>
            </p:cNvSpPr>
            <p:nvPr/>
          </p:nvSpPr>
          <p:spPr bwMode="auto">
            <a:xfrm>
              <a:off x="2725" y="361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8" name="Group 256"/>
            <p:cNvGrpSpPr>
              <a:grpSpLocks/>
            </p:cNvGrpSpPr>
            <p:nvPr/>
          </p:nvGrpSpPr>
          <p:grpSpPr bwMode="auto">
            <a:xfrm>
              <a:off x="2880" y="3566"/>
              <a:ext cx="318" cy="273"/>
              <a:chOff x="2241" y="3615"/>
              <a:chExt cx="318" cy="273"/>
            </a:xfrm>
          </p:grpSpPr>
          <p:graphicFrame>
            <p:nvGraphicFramePr>
              <p:cNvPr id="19492" name="Object 257"/>
              <p:cNvGraphicFramePr>
                <a:graphicFrameLocks noChangeAspect="1"/>
              </p:cNvGraphicFramePr>
              <p:nvPr/>
            </p:nvGraphicFramePr>
            <p:xfrm>
              <a:off x="2248" y="3615"/>
              <a:ext cx="311" cy="133"/>
            </p:xfrm>
            <a:graphic>
              <a:graphicData uri="http://schemas.openxmlformats.org/presentationml/2006/ole">
                <p:oleObj spid="_x0000_s853028" name="公式" r:id="rId34" imgW="533160" imgH="228600" progId="Equation.3">
                  <p:embed/>
                </p:oleObj>
              </a:graphicData>
            </a:graphic>
          </p:graphicFrame>
          <p:graphicFrame>
            <p:nvGraphicFramePr>
              <p:cNvPr id="19493" name="Object 258"/>
              <p:cNvGraphicFramePr>
                <a:graphicFrameLocks noChangeAspect="1"/>
              </p:cNvGraphicFramePr>
              <p:nvPr/>
            </p:nvGraphicFramePr>
            <p:xfrm>
              <a:off x="2241" y="3748"/>
              <a:ext cx="311" cy="140"/>
            </p:xfrm>
            <a:graphic>
              <a:graphicData uri="http://schemas.openxmlformats.org/presentationml/2006/ole">
                <p:oleObj spid="_x0000_s853029" name="公式" r:id="rId35" imgW="507960" imgH="228600" progId="Equation.3">
                  <p:embed/>
                </p:oleObj>
              </a:graphicData>
            </a:graphic>
          </p:graphicFrame>
        </p:grpSp>
      </p:grpSp>
      <p:grpSp>
        <p:nvGrpSpPr>
          <p:cNvPr id="19" name="Group 267"/>
          <p:cNvGrpSpPr>
            <a:grpSpLocks/>
          </p:cNvGrpSpPr>
          <p:nvPr/>
        </p:nvGrpSpPr>
        <p:grpSpPr bwMode="auto">
          <a:xfrm>
            <a:off x="6877050" y="4292600"/>
            <a:ext cx="1000125" cy="708025"/>
            <a:chOff x="3107" y="3566"/>
            <a:chExt cx="630" cy="446"/>
          </a:xfrm>
        </p:grpSpPr>
        <p:sp>
          <p:nvSpPr>
            <p:cNvPr id="19556" name="Oval 106"/>
            <p:cNvSpPr>
              <a:spLocks noChangeArrowheads="1"/>
            </p:cNvSpPr>
            <p:nvPr/>
          </p:nvSpPr>
          <p:spPr bwMode="auto">
            <a:xfrm>
              <a:off x="3107" y="387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57" name="Oval 107"/>
            <p:cNvSpPr>
              <a:spLocks noChangeArrowheads="1"/>
            </p:cNvSpPr>
            <p:nvPr/>
          </p:nvSpPr>
          <p:spPr bwMode="auto">
            <a:xfrm>
              <a:off x="3424" y="3876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58" name="Line 108"/>
            <p:cNvSpPr>
              <a:spLocks noChangeShapeType="1"/>
            </p:cNvSpPr>
            <p:nvPr/>
          </p:nvSpPr>
          <p:spPr bwMode="auto">
            <a:xfrm flipV="1">
              <a:off x="3197" y="3649"/>
              <a:ext cx="18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559" name="Line 109"/>
            <p:cNvSpPr>
              <a:spLocks noChangeShapeType="1"/>
            </p:cNvSpPr>
            <p:nvPr/>
          </p:nvSpPr>
          <p:spPr bwMode="auto">
            <a:xfrm flipH="1" flipV="1">
              <a:off x="3378" y="3740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560" name="Oval 110"/>
            <p:cNvSpPr>
              <a:spLocks noChangeArrowheads="1"/>
            </p:cNvSpPr>
            <p:nvPr/>
          </p:nvSpPr>
          <p:spPr bwMode="auto">
            <a:xfrm>
              <a:off x="3288" y="3604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0" name="Group 259"/>
            <p:cNvGrpSpPr>
              <a:grpSpLocks/>
            </p:cNvGrpSpPr>
            <p:nvPr/>
          </p:nvGrpSpPr>
          <p:grpSpPr bwMode="auto">
            <a:xfrm>
              <a:off x="3424" y="3566"/>
              <a:ext cx="313" cy="275"/>
              <a:chOff x="2246" y="3613"/>
              <a:chExt cx="313" cy="275"/>
            </a:xfrm>
          </p:grpSpPr>
          <p:graphicFrame>
            <p:nvGraphicFramePr>
              <p:cNvPr id="19490" name="Object 260"/>
              <p:cNvGraphicFramePr>
                <a:graphicFrameLocks noChangeAspect="1"/>
              </p:cNvGraphicFramePr>
              <p:nvPr/>
            </p:nvGraphicFramePr>
            <p:xfrm>
              <a:off x="2248" y="3613"/>
              <a:ext cx="311" cy="137"/>
            </p:xfrm>
            <a:graphic>
              <a:graphicData uri="http://schemas.openxmlformats.org/presentationml/2006/ole">
                <p:oleObj spid="_x0000_s853026" name="公式" r:id="rId36" imgW="520560" imgH="228600" progId="Equation.3">
                  <p:embed/>
                </p:oleObj>
              </a:graphicData>
            </a:graphic>
          </p:graphicFrame>
          <p:graphicFrame>
            <p:nvGraphicFramePr>
              <p:cNvPr id="19491" name="Object 261"/>
              <p:cNvGraphicFramePr>
                <a:graphicFrameLocks noChangeAspect="1"/>
              </p:cNvGraphicFramePr>
              <p:nvPr/>
            </p:nvGraphicFramePr>
            <p:xfrm>
              <a:off x="2246" y="3748"/>
              <a:ext cx="302" cy="140"/>
            </p:xfrm>
            <a:graphic>
              <a:graphicData uri="http://schemas.openxmlformats.org/presentationml/2006/ole">
                <p:oleObj spid="_x0000_s853027" name="公式" r:id="rId37" imgW="495000" imgH="228600" progId="Equation.3">
                  <p:embed/>
                </p:oleObj>
              </a:graphicData>
            </a:graphic>
          </p:graphicFrame>
        </p:grpSp>
      </p:grpSp>
      <p:grpSp>
        <p:nvGrpSpPr>
          <p:cNvPr id="21" name="Group 292"/>
          <p:cNvGrpSpPr>
            <a:grpSpLocks/>
          </p:cNvGrpSpPr>
          <p:nvPr/>
        </p:nvGrpSpPr>
        <p:grpSpPr bwMode="auto">
          <a:xfrm>
            <a:off x="1470025" y="2790825"/>
            <a:ext cx="3294063" cy="1036638"/>
            <a:chOff x="1247" y="3566"/>
            <a:chExt cx="2075" cy="653"/>
          </a:xfrm>
        </p:grpSpPr>
        <p:sp>
          <p:nvSpPr>
            <p:cNvPr id="19550" name="Oval 9"/>
            <p:cNvSpPr>
              <a:spLocks noChangeArrowheads="1"/>
            </p:cNvSpPr>
            <p:nvPr/>
          </p:nvSpPr>
          <p:spPr bwMode="auto">
            <a:xfrm>
              <a:off x="1748" y="36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51" name="Line 34"/>
            <p:cNvSpPr>
              <a:spLocks noChangeShapeType="1"/>
            </p:cNvSpPr>
            <p:nvPr/>
          </p:nvSpPr>
          <p:spPr bwMode="auto">
            <a:xfrm flipV="1">
              <a:off x="1247" y="3741"/>
              <a:ext cx="499" cy="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552" name="Line 35"/>
            <p:cNvSpPr>
              <a:spLocks noChangeShapeType="1"/>
            </p:cNvSpPr>
            <p:nvPr/>
          </p:nvSpPr>
          <p:spPr bwMode="auto">
            <a:xfrm flipH="1" flipV="1">
              <a:off x="1885" y="3743"/>
              <a:ext cx="499" cy="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22" name="Group 291"/>
            <p:cNvGrpSpPr>
              <a:grpSpLocks/>
            </p:cNvGrpSpPr>
            <p:nvPr/>
          </p:nvGrpSpPr>
          <p:grpSpPr bwMode="auto">
            <a:xfrm>
              <a:off x="1973" y="3566"/>
              <a:ext cx="1349" cy="280"/>
              <a:chOff x="3643" y="3566"/>
              <a:chExt cx="1349" cy="280"/>
            </a:xfrm>
          </p:grpSpPr>
          <p:grpSp>
            <p:nvGrpSpPr>
              <p:cNvPr id="23" name="Group 287"/>
              <p:cNvGrpSpPr>
                <a:grpSpLocks/>
              </p:cNvGrpSpPr>
              <p:nvPr/>
            </p:nvGrpSpPr>
            <p:grpSpPr bwMode="auto">
              <a:xfrm>
                <a:off x="3663" y="3566"/>
                <a:ext cx="1329" cy="144"/>
                <a:chOff x="3663" y="3566"/>
                <a:chExt cx="1329" cy="144"/>
              </a:xfrm>
            </p:grpSpPr>
            <p:graphicFrame>
              <p:nvGraphicFramePr>
                <p:cNvPr id="19488" name="Object 281"/>
                <p:cNvGraphicFramePr>
                  <a:graphicFrameLocks noChangeAspect="1"/>
                </p:cNvGraphicFramePr>
                <p:nvPr/>
              </p:nvGraphicFramePr>
              <p:xfrm>
                <a:off x="3663" y="3566"/>
                <a:ext cx="640" cy="144"/>
              </p:xfrm>
              <a:graphic>
                <a:graphicData uri="http://schemas.openxmlformats.org/presentationml/2006/ole">
                  <p:oleObj spid="_x0000_s853024" name="公式" r:id="rId38" imgW="1015920" imgH="228600" progId="Equation.3">
                    <p:embed/>
                  </p:oleObj>
                </a:graphicData>
              </a:graphic>
            </p:graphicFrame>
            <p:graphicFrame>
              <p:nvGraphicFramePr>
                <p:cNvPr id="19489" name="Object 282"/>
                <p:cNvGraphicFramePr>
                  <a:graphicFrameLocks noChangeAspect="1"/>
                </p:cNvGraphicFramePr>
                <p:nvPr/>
              </p:nvGraphicFramePr>
              <p:xfrm>
                <a:off x="4336" y="3566"/>
                <a:ext cx="656" cy="144"/>
              </p:xfrm>
              <a:graphic>
                <a:graphicData uri="http://schemas.openxmlformats.org/presentationml/2006/ole">
                  <p:oleObj spid="_x0000_s853025" name="公式" r:id="rId39" imgW="1041120" imgH="228600" progId="Equation.3">
                    <p:embed/>
                  </p:oleObj>
                </a:graphicData>
              </a:graphic>
            </p:graphicFrame>
          </p:grpSp>
          <p:grpSp>
            <p:nvGrpSpPr>
              <p:cNvPr id="24" name="Group 288"/>
              <p:cNvGrpSpPr>
                <a:grpSpLocks/>
              </p:cNvGrpSpPr>
              <p:nvPr/>
            </p:nvGrpSpPr>
            <p:grpSpPr bwMode="auto">
              <a:xfrm>
                <a:off x="3643" y="3702"/>
                <a:ext cx="1341" cy="144"/>
                <a:chOff x="3655" y="3566"/>
                <a:chExt cx="1341" cy="144"/>
              </a:xfrm>
            </p:grpSpPr>
            <p:graphicFrame>
              <p:nvGraphicFramePr>
                <p:cNvPr id="19486" name="Object 289"/>
                <p:cNvGraphicFramePr>
                  <a:graphicFrameLocks noChangeAspect="1"/>
                </p:cNvGraphicFramePr>
                <p:nvPr/>
              </p:nvGraphicFramePr>
              <p:xfrm>
                <a:off x="3655" y="3566"/>
                <a:ext cx="656" cy="144"/>
              </p:xfrm>
              <a:graphic>
                <a:graphicData uri="http://schemas.openxmlformats.org/presentationml/2006/ole">
                  <p:oleObj spid="_x0000_s853022" name="公式" r:id="rId40" imgW="1041120" imgH="228600" progId="Equation.3">
                    <p:embed/>
                  </p:oleObj>
                </a:graphicData>
              </a:graphic>
            </p:graphicFrame>
            <p:graphicFrame>
              <p:nvGraphicFramePr>
                <p:cNvPr id="19487" name="Object 290"/>
                <p:cNvGraphicFramePr>
                  <a:graphicFrameLocks noChangeAspect="1"/>
                </p:cNvGraphicFramePr>
                <p:nvPr/>
              </p:nvGraphicFramePr>
              <p:xfrm>
                <a:off x="4332" y="3566"/>
                <a:ext cx="664" cy="144"/>
              </p:xfrm>
              <a:graphic>
                <a:graphicData uri="http://schemas.openxmlformats.org/presentationml/2006/ole">
                  <p:oleObj spid="_x0000_s853023" name="公式" r:id="rId41" imgW="1054080" imgH="228600" progId="Equation.3">
                    <p:embed/>
                  </p:oleObj>
                </a:graphicData>
              </a:graphic>
            </p:graphicFrame>
          </p:grpSp>
        </p:grpSp>
      </p:grpSp>
      <p:grpSp>
        <p:nvGrpSpPr>
          <p:cNvPr id="25" name="Group 283"/>
          <p:cNvGrpSpPr>
            <a:grpSpLocks/>
          </p:cNvGrpSpPr>
          <p:nvPr/>
        </p:nvGrpSpPr>
        <p:grpSpPr bwMode="auto">
          <a:xfrm>
            <a:off x="923925" y="3683000"/>
            <a:ext cx="1722438" cy="752475"/>
            <a:chOff x="1156" y="3582"/>
            <a:chExt cx="1085" cy="474"/>
          </a:xfrm>
        </p:grpSpPr>
        <p:grpSp>
          <p:nvGrpSpPr>
            <p:cNvPr id="26" name="Group 141"/>
            <p:cNvGrpSpPr>
              <a:grpSpLocks/>
            </p:cNvGrpSpPr>
            <p:nvPr/>
          </p:nvGrpSpPr>
          <p:grpSpPr bwMode="auto">
            <a:xfrm>
              <a:off x="1156" y="3667"/>
              <a:ext cx="590" cy="389"/>
              <a:chOff x="521" y="2886"/>
              <a:chExt cx="590" cy="389"/>
            </a:xfrm>
          </p:grpSpPr>
          <p:sp>
            <p:nvSpPr>
              <p:cNvPr id="19547" name="Oval 7"/>
              <p:cNvSpPr>
                <a:spLocks noChangeArrowheads="1"/>
              </p:cNvSpPr>
              <p:nvPr/>
            </p:nvSpPr>
            <p:spPr bwMode="auto">
              <a:xfrm>
                <a:off x="748" y="2886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548" name="Line 30"/>
              <p:cNvSpPr>
                <a:spLocks noChangeShapeType="1"/>
              </p:cNvSpPr>
              <p:nvPr/>
            </p:nvSpPr>
            <p:spPr bwMode="auto">
              <a:xfrm flipV="1">
                <a:off x="521" y="2976"/>
                <a:ext cx="227" cy="2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49" name="Line 31"/>
              <p:cNvSpPr>
                <a:spLocks noChangeShapeType="1"/>
              </p:cNvSpPr>
              <p:nvPr/>
            </p:nvSpPr>
            <p:spPr bwMode="auto">
              <a:xfrm flipH="1" flipV="1">
                <a:off x="884" y="2976"/>
                <a:ext cx="227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27" name="Group 270"/>
            <p:cNvGrpSpPr>
              <a:grpSpLocks/>
            </p:cNvGrpSpPr>
            <p:nvPr/>
          </p:nvGrpSpPr>
          <p:grpSpPr bwMode="auto">
            <a:xfrm>
              <a:off x="1577" y="3582"/>
              <a:ext cx="664" cy="280"/>
              <a:chOff x="2464" y="3612"/>
              <a:chExt cx="664" cy="280"/>
            </a:xfrm>
          </p:grpSpPr>
          <p:graphicFrame>
            <p:nvGraphicFramePr>
              <p:cNvPr id="19484" name="Object 268"/>
              <p:cNvGraphicFramePr>
                <a:graphicFrameLocks noChangeAspect="1"/>
              </p:cNvGraphicFramePr>
              <p:nvPr/>
            </p:nvGraphicFramePr>
            <p:xfrm>
              <a:off x="2472" y="3612"/>
              <a:ext cx="648" cy="144"/>
            </p:xfrm>
            <a:graphic>
              <a:graphicData uri="http://schemas.openxmlformats.org/presentationml/2006/ole">
                <p:oleObj spid="_x0000_s853020" name="公式" r:id="rId42" imgW="1028520" imgH="228600" progId="Equation.3">
                  <p:embed/>
                </p:oleObj>
              </a:graphicData>
            </a:graphic>
          </p:graphicFrame>
          <p:graphicFrame>
            <p:nvGraphicFramePr>
              <p:cNvPr id="19485" name="Object 269"/>
              <p:cNvGraphicFramePr>
                <a:graphicFrameLocks noChangeAspect="1"/>
              </p:cNvGraphicFramePr>
              <p:nvPr/>
            </p:nvGraphicFramePr>
            <p:xfrm>
              <a:off x="2464" y="3748"/>
              <a:ext cx="664" cy="144"/>
            </p:xfrm>
            <a:graphic>
              <a:graphicData uri="http://schemas.openxmlformats.org/presentationml/2006/ole">
                <p:oleObj spid="_x0000_s853021" name="公式" r:id="rId43" imgW="1054080" imgH="228600" progId="Equation.3">
                  <p:embed/>
                </p:oleObj>
              </a:graphicData>
            </a:graphic>
          </p:graphicFrame>
        </p:grpSp>
      </p:grpSp>
      <p:grpSp>
        <p:nvGrpSpPr>
          <p:cNvPr id="28" name="Group 285"/>
          <p:cNvGrpSpPr>
            <a:grpSpLocks/>
          </p:cNvGrpSpPr>
          <p:nvPr/>
        </p:nvGrpSpPr>
        <p:grpSpPr bwMode="auto">
          <a:xfrm>
            <a:off x="4500563" y="3573463"/>
            <a:ext cx="1690687" cy="788987"/>
            <a:chOff x="1927" y="3566"/>
            <a:chExt cx="1065" cy="497"/>
          </a:xfrm>
        </p:grpSpPr>
        <p:grpSp>
          <p:nvGrpSpPr>
            <p:cNvPr id="29" name="Group 150"/>
            <p:cNvGrpSpPr>
              <a:grpSpLocks/>
            </p:cNvGrpSpPr>
            <p:nvPr/>
          </p:nvGrpSpPr>
          <p:grpSpPr bwMode="auto">
            <a:xfrm>
              <a:off x="1927" y="3700"/>
              <a:ext cx="580" cy="363"/>
              <a:chOff x="3334" y="2886"/>
              <a:chExt cx="580" cy="363"/>
            </a:xfrm>
          </p:grpSpPr>
          <p:sp>
            <p:nvSpPr>
              <p:cNvPr id="19542" name="Oval 147"/>
              <p:cNvSpPr>
                <a:spLocks noChangeArrowheads="1"/>
              </p:cNvSpPr>
              <p:nvPr/>
            </p:nvSpPr>
            <p:spPr bwMode="auto">
              <a:xfrm>
                <a:off x="3551" y="2886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543" name="Line 148"/>
              <p:cNvSpPr>
                <a:spLocks noChangeShapeType="1"/>
              </p:cNvSpPr>
              <p:nvPr/>
            </p:nvSpPr>
            <p:spPr bwMode="auto">
              <a:xfrm flipV="1">
                <a:off x="3334" y="2976"/>
                <a:ext cx="217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44" name="Line 149"/>
              <p:cNvSpPr>
                <a:spLocks noChangeShapeType="1"/>
              </p:cNvSpPr>
              <p:nvPr/>
            </p:nvSpPr>
            <p:spPr bwMode="auto">
              <a:xfrm flipH="1" flipV="1">
                <a:off x="3687" y="2976"/>
                <a:ext cx="227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30" name="Group 277"/>
            <p:cNvGrpSpPr>
              <a:grpSpLocks/>
            </p:cNvGrpSpPr>
            <p:nvPr/>
          </p:nvGrpSpPr>
          <p:grpSpPr bwMode="auto">
            <a:xfrm>
              <a:off x="2336" y="3566"/>
              <a:ext cx="656" cy="280"/>
              <a:chOff x="2468" y="3612"/>
              <a:chExt cx="656" cy="280"/>
            </a:xfrm>
          </p:grpSpPr>
          <p:graphicFrame>
            <p:nvGraphicFramePr>
              <p:cNvPr id="19482" name="Object 278"/>
              <p:cNvGraphicFramePr>
                <a:graphicFrameLocks noChangeAspect="1"/>
              </p:cNvGraphicFramePr>
              <p:nvPr/>
            </p:nvGraphicFramePr>
            <p:xfrm>
              <a:off x="2476" y="3612"/>
              <a:ext cx="640" cy="144"/>
            </p:xfrm>
            <a:graphic>
              <a:graphicData uri="http://schemas.openxmlformats.org/presentationml/2006/ole">
                <p:oleObj spid="_x0000_s853018" name="公式" r:id="rId44" imgW="1015920" imgH="228600" progId="Equation.3">
                  <p:embed/>
                </p:oleObj>
              </a:graphicData>
            </a:graphic>
          </p:graphicFrame>
          <p:graphicFrame>
            <p:nvGraphicFramePr>
              <p:cNvPr id="19483" name="Object 279"/>
              <p:cNvGraphicFramePr>
                <a:graphicFrameLocks noChangeAspect="1"/>
              </p:cNvGraphicFramePr>
              <p:nvPr/>
            </p:nvGraphicFramePr>
            <p:xfrm>
              <a:off x="2468" y="3748"/>
              <a:ext cx="656" cy="144"/>
            </p:xfrm>
            <a:graphic>
              <a:graphicData uri="http://schemas.openxmlformats.org/presentationml/2006/ole">
                <p:oleObj spid="_x0000_s853019" name="公式" r:id="rId45" imgW="1041120" imgH="228600" progId="Equation.3">
                  <p:embed/>
                </p:oleObj>
              </a:graphicData>
            </a:graphic>
          </p:graphicFrame>
        </p:grpSp>
      </p:grpSp>
      <p:grpSp>
        <p:nvGrpSpPr>
          <p:cNvPr id="31" name="Group 284"/>
          <p:cNvGrpSpPr>
            <a:grpSpLocks/>
          </p:cNvGrpSpPr>
          <p:nvPr/>
        </p:nvGrpSpPr>
        <p:grpSpPr bwMode="auto">
          <a:xfrm>
            <a:off x="2805113" y="3602038"/>
            <a:ext cx="1708150" cy="773112"/>
            <a:chOff x="1247" y="3706"/>
            <a:chExt cx="1076" cy="487"/>
          </a:xfrm>
        </p:grpSpPr>
        <p:grpSp>
          <p:nvGrpSpPr>
            <p:cNvPr id="366624" name="Group 142"/>
            <p:cNvGrpSpPr>
              <a:grpSpLocks/>
            </p:cNvGrpSpPr>
            <p:nvPr/>
          </p:nvGrpSpPr>
          <p:grpSpPr bwMode="auto">
            <a:xfrm>
              <a:off x="1247" y="3804"/>
              <a:ext cx="590" cy="389"/>
              <a:chOff x="521" y="2886"/>
              <a:chExt cx="590" cy="389"/>
            </a:xfrm>
          </p:grpSpPr>
          <p:sp>
            <p:nvSpPr>
              <p:cNvPr id="19537" name="Oval 143"/>
              <p:cNvSpPr>
                <a:spLocks noChangeArrowheads="1"/>
              </p:cNvSpPr>
              <p:nvPr/>
            </p:nvSpPr>
            <p:spPr bwMode="auto">
              <a:xfrm>
                <a:off x="748" y="2886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538" name="Line 144"/>
              <p:cNvSpPr>
                <a:spLocks noChangeShapeType="1"/>
              </p:cNvSpPr>
              <p:nvPr/>
            </p:nvSpPr>
            <p:spPr bwMode="auto">
              <a:xfrm flipV="1">
                <a:off x="521" y="2976"/>
                <a:ext cx="227" cy="2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39" name="Line 145"/>
              <p:cNvSpPr>
                <a:spLocks noChangeShapeType="1"/>
              </p:cNvSpPr>
              <p:nvPr/>
            </p:nvSpPr>
            <p:spPr bwMode="auto">
              <a:xfrm flipH="1" flipV="1">
                <a:off x="884" y="2976"/>
                <a:ext cx="227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366625" name="Group 271"/>
            <p:cNvGrpSpPr>
              <a:grpSpLocks/>
            </p:cNvGrpSpPr>
            <p:nvPr/>
          </p:nvGrpSpPr>
          <p:grpSpPr bwMode="auto">
            <a:xfrm>
              <a:off x="1667" y="3706"/>
              <a:ext cx="656" cy="280"/>
              <a:chOff x="2468" y="3612"/>
              <a:chExt cx="656" cy="280"/>
            </a:xfrm>
          </p:grpSpPr>
          <p:graphicFrame>
            <p:nvGraphicFramePr>
              <p:cNvPr id="19480" name="Object 272"/>
              <p:cNvGraphicFramePr>
                <a:graphicFrameLocks noChangeAspect="1"/>
              </p:cNvGraphicFramePr>
              <p:nvPr/>
            </p:nvGraphicFramePr>
            <p:xfrm>
              <a:off x="2476" y="3612"/>
              <a:ext cx="640" cy="144"/>
            </p:xfrm>
            <a:graphic>
              <a:graphicData uri="http://schemas.openxmlformats.org/presentationml/2006/ole">
                <p:oleObj spid="_x0000_s853016" name="公式" r:id="rId46" imgW="1015920" imgH="228600" progId="Equation.3">
                  <p:embed/>
                </p:oleObj>
              </a:graphicData>
            </a:graphic>
          </p:graphicFrame>
          <p:graphicFrame>
            <p:nvGraphicFramePr>
              <p:cNvPr id="19481" name="Object 273"/>
              <p:cNvGraphicFramePr>
                <a:graphicFrameLocks noChangeAspect="1"/>
              </p:cNvGraphicFramePr>
              <p:nvPr/>
            </p:nvGraphicFramePr>
            <p:xfrm>
              <a:off x="2468" y="3748"/>
              <a:ext cx="656" cy="144"/>
            </p:xfrm>
            <a:graphic>
              <a:graphicData uri="http://schemas.openxmlformats.org/presentationml/2006/ole">
                <p:oleObj spid="_x0000_s853017" name="公式" r:id="rId47" imgW="1041120" imgH="228600" progId="Equation.3">
                  <p:embed/>
                </p:oleObj>
              </a:graphicData>
            </a:graphic>
          </p:graphicFrame>
        </p:grpSp>
      </p:grpSp>
      <p:grpSp>
        <p:nvGrpSpPr>
          <p:cNvPr id="366626" name="Group 304"/>
          <p:cNvGrpSpPr>
            <a:grpSpLocks/>
          </p:cNvGrpSpPr>
          <p:nvPr/>
        </p:nvGrpSpPr>
        <p:grpSpPr bwMode="auto">
          <a:xfrm>
            <a:off x="5003800" y="2708275"/>
            <a:ext cx="3254375" cy="1087438"/>
            <a:chOff x="1156" y="3566"/>
            <a:chExt cx="2050" cy="685"/>
          </a:xfrm>
        </p:grpSpPr>
        <p:sp>
          <p:nvSpPr>
            <p:cNvPr id="19529" name="Oval 166"/>
            <p:cNvSpPr>
              <a:spLocks noChangeArrowheads="1"/>
            </p:cNvSpPr>
            <p:nvPr/>
          </p:nvSpPr>
          <p:spPr bwMode="auto">
            <a:xfrm>
              <a:off x="1647" y="3670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30" name="Line 167"/>
            <p:cNvSpPr>
              <a:spLocks noChangeShapeType="1"/>
            </p:cNvSpPr>
            <p:nvPr/>
          </p:nvSpPr>
          <p:spPr bwMode="auto">
            <a:xfrm flipV="1">
              <a:off x="1156" y="3775"/>
              <a:ext cx="499" cy="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531" name="Line 168"/>
            <p:cNvSpPr>
              <a:spLocks noChangeShapeType="1"/>
            </p:cNvSpPr>
            <p:nvPr/>
          </p:nvSpPr>
          <p:spPr bwMode="auto">
            <a:xfrm flipH="1" flipV="1">
              <a:off x="1779" y="3773"/>
              <a:ext cx="499" cy="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366627" name="Group 297"/>
            <p:cNvGrpSpPr>
              <a:grpSpLocks/>
            </p:cNvGrpSpPr>
            <p:nvPr/>
          </p:nvGrpSpPr>
          <p:grpSpPr bwMode="auto">
            <a:xfrm>
              <a:off x="1837" y="3566"/>
              <a:ext cx="1369" cy="280"/>
              <a:chOff x="3627" y="3566"/>
              <a:chExt cx="1369" cy="280"/>
            </a:xfrm>
          </p:grpSpPr>
          <p:grpSp>
            <p:nvGrpSpPr>
              <p:cNvPr id="366630" name="Group 298"/>
              <p:cNvGrpSpPr>
                <a:grpSpLocks/>
              </p:cNvGrpSpPr>
              <p:nvPr/>
            </p:nvGrpSpPr>
            <p:grpSpPr bwMode="auto">
              <a:xfrm>
                <a:off x="3647" y="3566"/>
                <a:ext cx="1349" cy="144"/>
                <a:chOff x="3647" y="3566"/>
                <a:chExt cx="1349" cy="144"/>
              </a:xfrm>
            </p:grpSpPr>
            <p:graphicFrame>
              <p:nvGraphicFramePr>
                <p:cNvPr id="19478" name="Object 299"/>
                <p:cNvGraphicFramePr>
                  <a:graphicFrameLocks noChangeAspect="1"/>
                </p:cNvGraphicFramePr>
                <p:nvPr/>
              </p:nvGraphicFramePr>
              <p:xfrm>
                <a:off x="3647" y="3566"/>
                <a:ext cx="672" cy="144"/>
              </p:xfrm>
              <a:graphic>
                <a:graphicData uri="http://schemas.openxmlformats.org/presentationml/2006/ole">
                  <p:oleObj spid="_x0000_s853014" name="公式" r:id="rId48" imgW="1066680" imgH="228600" progId="Equation.3">
                    <p:embed/>
                  </p:oleObj>
                </a:graphicData>
              </a:graphic>
            </p:graphicFrame>
            <p:graphicFrame>
              <p:nvGraphicFramePr>
                <p:cNvPr id="19479" name="Object 300"/>
                <p:cNvGraphicFramePr>
                  <a:graphicFrameLocks noChangeAspect="1"/>
                </p:cNvGraphicFramePr>
                <p:nvPr/>
              </p:nvGraphicFramePr>
              <p:xfrm>
                <a:off x="4332" y="3566"/>
                <a:ext cx="664" cy="144"/>
              </p:xfrm>
              <a:graphic>
                <a:graphicData uri="http://schemas.openxmlformats.org/presentationml/2006/ole">
                  <p:oleObj spid="_x0000_s853015" name="公式" r:id="rId49" imgW="1054080" imgH="228600" progId="Equation.3">
                    <p:embed/>
                  </p:oleObj>
                </a:graphicData>
              </a:graphic>
            </p:graphicFrame>
          </p:grpSp>
          <p:grpSp>
            <p:nvGrpSpPr>
              <p:cNvPr id="366631" name="Group 301"/>
              <p:cNvGrpSpPr>
                <a:grpSpLocks/>
              </p:cNvGrpSpPr>
              <p:nvPr/>
            </p:nvGrpSpPr>
            <p:grpSpPr bwMode="auto">
              <a:xfrm>
                <a:off x="3627" y="3702"/>
                <a:ext cx="1361" cy="144"/>
                <a:chOff x="3639" y="3566"/>
                <a:chExt cx="1361" cy="144"/>
              </a:xfrm>
            </p:grpSpPr>
            <p:graphicFrame>
              <p:nvGraphicFramePr>
                <p:cNvPr id="19476" name="Object 302"/>
                <p:cNvGraphicFramePr>
                  <a:graphicFrameLocks noChangeAspect="1"/>
                </p:cNvGraphicFramePr>
                <p:nvPr/>
              </p:nvGraphicFramePr>
              <p:xfrm>
                <a:off x="3639" y="3566"/>
                <a:ext cx="688" cy="144"/>
              </p:xfrm>
              <a:graphic>
                <a:graphicData uri="http://schemas.openxmlformats.org/presentationml/2006/ole">
                  <p:oleObj spid="_x0000_s853012" name="公式" r:id="rId50" imgW="1091880" imgH="228600" progId="Equation.3">
                    <p:embed/>
                  </p:oleObj>
                </a:graphicData>
              </a:graphic>
            </p:graphicFrame>
            <p:graphicFrame>
              <p:nvGraphicFramePr>
                <p:cNvPr id="19477" name="Object 303"/>
                <p:cNvGraphicFramePr>
                  <a:graphicFrameLocks noChangeAspect="1"/>
                </p:cNvGraphicFramePr>
                <p:nvPr/>
              </p:nvGraphicFramePr>
              <p:xfrm>
                <a:off x="4328" y="3566"/>
                <a:ext cx="672" cy="144"/>
              </p:xfrm>
              <a:graphic>
                <a:graphicData uri="http://schemas.openxmlformats.org/presentationml/2006/ole">
                  <p:oleObj spid="_x0000_s853013" name="公式" r:id="rId51" imgW="1066680" imgH="228600" progId="Equation.3">
                    <p:embed/>
                  </p:oleObj>
                </a:graphicData>
              </a:graphic>
            </p:graphicFrame>
          </p:grpSp>
        </p:grpSp>
      </p:grpSp>
      <p:grpSp>
        <p:nvGrpSpPr>
          <p:cNvPr id="366632" name="Group 286"/>
          <p:cNvGrpSpPr>
            <a:grpSpLocks/>
          </p:cNvGrpSpPr>
          <p:nvPr/>
        </p:nvGrpSpPr>
        <p:grpSpPr bwMode="auto">
          <a:xfrm>
            <a:off x="6372225" y="3573463"/>
            <a:ext cx="1714500" cy="763587"/>
            <a:chOff x="1973" y="3612"/>
            <a:chExt cx="1080" cy="481"/>
          </a:xfrm>
        </p:grpSpPr>
        <p:grpSp>
          <p:nvGrpSpPr>
            <p:cNvPr id="366633" name="Group 151"/>
            <p:cNvGrpSpPr>
              <a:grpSpLocks/>
            </p:cNvGrpSpPr>
            <p:nvPr/>
          </p:nvGrpSpPr>
          <p:grpSpPr bwMode="auto">
            <a:xfrm>
              <a:off x="1973" y="3730"/>
              <a:ext cx="580" cy="363"/>
              <a:chOff x="3334" y="2886"/>
              <a:chExt cx="580" cy="363"/>
            </a:xfrm>
          </p:grpSpPr>
          <p:sp>
            <p:nvSpPr>
              <p:cNvPr id="19526" name="Oval 152"/>
              <p:cNvSpPr>
                <a:spLocks noChangeArrowheads="1"/>
              </p:cNvSpPr>
              <p:nvPr/>
            </p:nvSpPr>
            <p:spPr bwMode="auto">
              <a:xfrm>
                <a:off x="3551" y="2886"/>
                <a:ext cx="136" cy="1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527" name="Line 153"/>
              <p:cNvSpPr>
                <a:spLocks noChangeShapeType="1"/>
              </p:cNvSpPr>
              <p:nvPr/>
            </p:nvSpPr>
            <p:spPr bwMode="auto">
              <a:xfrm flipV="1">
                <a:off x="3334" y="2976"/>
                <a:ext cx="217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28" name="Line 154"/>
              <p:cNvSpPr>
                <a:spLocks noChangeShapeType="1"/>
              </p:cNvSpPr>
              <p:nvPr/>
            </p:nvSpPr>
            <p:spPr bwMode="auto">
              <a:xfrm flipH="1" flipV="1">
                <a:off x="3687" y="2976"/>
                <a:ext cx="227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366634" name="Group 274"/>
            <p:cNvGrpSpPr>
              <a:grpSpLocks/>
            </p:cNvGrpSpPr>
            <p:nvPr/>
          </p:nvGrpSpPr>
          <p:grpSpPr bwMode="auto">
            <a:xfrm>
              <a:off x="2381" y="3612"/>
              <a:ext cx="672" cy="280"/>
              <a:chOff x="2460" y="3612"/>
              <a:chExt cx="672" cy="280"/>
            </a:xfrm>
          </p:grpSpPr>
          <p:graphicFrame>
            <p:nvGraphicFramePr>
              <p:cNvPr id="19474" name="Object 275"/>
              <p:cNvGraphicFramePr>
                <a:graphicFrameLocks noChangeAspect="1"/>
              </p:cNvGraphicFramePr>
              <p:nvPr/>
            </p:nvGraphicFramePr>
            <p:xfrm>
              <a:off x="2468" y="3612"/>
              <a:ext cx="656" cy="144"/>
            </p:xfrm>
            <a:graphic>
              <a:graphicData uri="http://schemas.openxmlformats.org/presentationml/2006/ole">
                <p:oleObj spid="_x0000_s853010" name="公式" r:id="rId52" imgW="1041120" imgH="228600" progId="Equation.3">
                  <p:embed/>
                </p:oleObj>
              </a:graphicData>
            </a:graphic>
          </p:graphicFrame>
          <p:graphicFrame>
            <p:nvGraphicFramePr>
              <p:cNvPr id="19475" name="Object 276"/>
              <p:cNvGraphicFramePr>
                <a:graphicFrameLocks noChangeAspect="1"/>
              </p:cNvGraphicFramePr>
              <p:nvPr/>
            </p:nvGraphicFramePr>
            <p:xfrm>
              <a:off x="2460" y="3748"/>
              <a:ext cx="672" cy="144"/>
            </p:xfrm>
            <a:graphic>
              <a:graphicData uri="http://schemas.openxmlformats.org/presentationml/2006/ole">
                <p:oleObj spid="_x0000_s853011" name="公式" r:id="rId53" imgW="1066680" imgH="22860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6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6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34117" y="2055545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altLang="zh-CN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频域的理解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傅立叶变换理解　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二维离散傅立叶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变换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离散余弦变换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及快速傅立叶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变换 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Clr>
                <a:srgbClr val="FF66FF"/>
              </a:buClr>
            </a:pPr>
            <a:endParaRPr lang="zh-CN" altLang="en-US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66985" y="4484634"/>
            <a:ext cx="7066310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7793" y="3467224"/>
            <a:ext cx="4517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00B0F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Any Questions</a:t>
            </a:r>
            <a:r>
              <a:rPr lang="zh-CN" altLang="en-US" sz="3600" b="1" dirty="0" smtClean="0">
                <a:solidFill>
                  <a:srgbClr val="00B0F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？</a:t>
            </a:r>
            <a:endParaRPr lang="en-US" altLang="zh-CN" sz="3600" b="1" dirty="0" smtClean="0">
              <a:solidFill>
                <a:srgbClr val="00B0F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endParaRPr lang="zh-CN" altLang="en-US" sz="3600" b="1" dirty="0">
              <a:solidFill>
                <a:srgbClr val="00B0F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76250"/>
            <a:ext cx="4799013" cy="901700"/>
          </a:xfrm>
        </p:spPr>
        <p:txBody>
          <a:bodyPr/>
          <a:lstStyle/>
          <a:p>
            <a:r>
              <a:rPr lang="zh-CN" altLang="en-US" sz="3200">
                <a:latin typeface="黑体" pitchFamily="2" charset="-122"/>
                <a:ea typeface="黑体" pitchFamily="2" charset="-122"/>
              </a:rPr>
              <a:t>红点向圆心方向移动</a:t>
            </a:r>
          </a:p>
        </p:txBody>
      </p:sp>
      <p:sp>
        <p:nvSpPr>
          <p:cNvPr id="797700" name="Oval 4"/>
          <p:cNvSpPr>
            <a:spLocks noChangeAspect="1" noChangeArrowheads="1"/>
          </p:cNvSpPr>
          <p:nvPr/>
        </p:nvSpPr>
        <p:spPr bwMode="auto">
          <a:xfrm>
            <a:off x="2843213" y="1700213"/>
            <a:ext cx="3541712" cy="3238500"/>
          </a:xfrm>
          <a:prstGeom prst="ellipse">
            <a:avLst/>
          </a:prstGeom>
          <a:solidFill>
            <a:srgbClr val="FF01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7701" name="Line 5"/>
          <p:cNvSpPr>
            <a:spLocks noChangeShapeType="1"/>
          </p:cNvSpPr>
          <p:nvPr/>
        </p:nvSpPr>
        <p:spPr bwMode="auto">
          <a:xfrm flipH="1">
            <a:off x="4067175" y="5373688"/>
            <a:ext cx="1512888" cy="0"/>
          </a:xfrm>
          <a:prstGeom prst="line">
            <a:avLst/>
          </a:prstGeom>
          <a:noFill/>
          <a:ln w="76200">
            <a:solidFill>
              <a:srgbClr val="FF010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797702" name="Oval 6"/>
          <p:cNvSpPr>
            <a:spLocks noChangeAspect="1" noChangeArrowheads="1"/>
          </p:cNvSpPr>
          <p:nvPr/>
        </p:nvSpPr>
        <p:spPr bwMode="auto">
          <a:xfrm>
            <a:off x="2843213" y="1700213"/>
            <a:ext cx="3541712" cy="3238500"/>
          </a:xfrm>
          <a:prstGeom prst="ellipse">
            <a:avLst/>
          </a:prstGeom>
          <a:solidFill>
            <a:srgbClr val="EF111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7703" name="Oval 7"/>
          <p:cNvSpPr>
            <a:spLocks noChangeAspect="1" noChangeArrowheads="1"/>
          </p:cNvSpPr>
          <p:nvPr/>
        </p:nvSpPr>
        <p:spPr bwMode="auto">
          <a:xfrm>
            <a:off x="2843213" y="1700213"/>
            <a:ext cx="3541712" cy="3238500"/>
          </a:xfrm>
          <a:prstGeom prst="ellipse">
            <a:avLst/>
          </a:prstGeom>
          <a:solidFill>
            <a:srgbClr val="DF21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7704" name="Oval 8"/>
          <p:cNvSpPr>
            <a:spLocks noChangeAspect="1" noChangeArrowheads="1"/>
          </p:cNvSpPr>
          <p:nvPr/>
        </p:nvSpPr>
        <p:spPr bwMode="auto">
          <a:xfrm>
            <a:off x="2843213" y="1700213"/>
            <a:ext cx="3541712" cy="3238500"/>
          </a:xfrm>
          <a:prstGeom prst="ellipse">
            <a:avLst/>
          </a:prstGeom>
          <a:solidFill>
            <a:srgbClr val="CF313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7705" name="Oval 9"/>
          <p:cNvSpPr>
            <a:spLocks noChangeAspect="1" noChangeArrowheads="1"/>
          </p:cNvSpPr>
          <p:nvPr/>
        </p:nvSpPr>
        <p:spPr bwMode="auto">
          <a:xfrm>
            <a:off x="2843213" y="1700213"/>
            <a:ext cx="3541712" cy="3238500"/>
          </a:xfrm>
          <a:prstGeom prst="ellipse">
            <a:avLst/>
          </a:prstGeom>
          <a:solidFill>
            <a:srgbClr val="BF414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7706" name="Oval 10"/>
          <p:cNvSpPr>
            <a:spLocks noChangeAspect="1" noChangeArrowheads="1"/>
          </p:cNvSpPr>
          <p:nvPr/>
        </p:nvSpPr>
        <p:spPr bwMode="auto">
          <a:xfrm>
            <a:off x="2843213" y="1700213"/>
            <a:ext cx="3541712" cy="3238500"/>
          </a:xfrm>
          <a:prstGeom prst="ellipse">
            <a:avLst/>
          </a:prstGeom>
          <a:solidFill>
            <a:srgbClr val="AF51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7707" name="Oval 11"/>
          <p:cNvSpPr>
            <a:spLocks noChangeAspect="1" noChangeArrowheads="1"/>
          </p:cNvSpPr>
          <p:nvPr/>
        </p:nvSpPr>
        <p:spPr bwMode="auto">
          <a:xfrm>
            <a:off x="2843213" y="1700213"/>
            <a:ext cx="3541712" cy="3238500"/>
          </a:xfrm>
          <a:prstGeom prst="ellipse">
            <a:avLst/>
          </a:prstGeom>
          <a:solidFill>
            <a:srgbClr val="9F616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7708" name="Oval 12"/>
          <p:cNvSpPr>
            <a:spLocks noChangeAspect="1" noChangeArrowheads="1"/>
          </p:cNvSpPr>
          <p:nvPr/>
        </p:nvSpPr>
        <p:spPr bwMode="auto">
          <a:xfrm>
            <a:off x="2843213" y="1700213"/>
            <a:ext cx="3541712" cy="3238500"/>
          </a:xfrm>
          <a:prstGeom prst="ellipse">
            <a:avLst/>
          </a:prstGeom>
          <a:solidFill>
            <a:srgbClr val="8F717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7709" name="Oval 13"/>
          <p:cNvSpPr>
            <a:spLocks noChangeAspect="1" noChangeArrowheads="1"/>
          </p:cNvSpPr>
          <p:nvPr/>
        </p:nvSpPr>
        <p:spPr bwMode="auto">
          <a:xfrm>
            <a:off x="2843213" y="1700213"/>
            <a:ext cx="3541712" cy="3238500"/>
          </a:xfrm>
          <a:prstGeom prst="ellipse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9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00" grpId="0" animBg="1"/>
      <p:bldP spid="797702" grpId="0" animBg="1"/>
      <p:bldP spid="797703" grpId="0" animBg="1"/>
      <p:bldP spid="797704" grpId="0" animBg="1"/>
      <p:bldP spid="797705" grpId="0" animBg="1"/>
      <p:bldP spid="797706" grpId="0" animBg="1"/>
      <p:bldP spid="797707" grpId="0" animBg="1"/>
      <p:bldP spid="797708" grpId="0" animBg="1"/>
      <p:bldP spid="7977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193" y="552574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本章提纲</a:t>
            </a:r>
            <a:endParaRPr lang="en-US" altLang="zh-CN" sz="36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34117" y="2055545"/>
            <a:ext cx="7685696" cy="26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altLang="zh-CN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频域的理解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傅立叶变换理解　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二维离散傅立叶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变换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altLang="zh-CN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离散余弦变换及快速傅立叶变换</a:t>
            </a: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en-US" altLang="zh-CN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Clr>
                <a:srgbClr val="FF66FF"/>
              </a:buClr>
            </a:pPr>
            <a:endParaRPr lang="zh-CN" altLang="en-US" sz="3600" b="1" dirty="0" smtClean="0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1570" y="2561567"/>
            <a:ext cx="2956223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482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48793" y="1750407"/>
            <a:ext cx="8220172" cy="30972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hlink"/>
              </a:buClr>
              <a:buFont typeface="Wingdings" pitchFamily="2" charset="2"/>
              <a:buChar char="n"/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人类视觉所感受到的是在</a:t>
            </a:r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空间域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时间域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的信号。</a:t>
            </a:r>
          </a:p>
          <a:p>
            <a:pPr eaLnBrk="1" hangingPunct="1">
              <a:lnSpc>
                <a:spcPct val="120000"/>
              </a:lnSpc>
              <a:buClr>
                <a:schemeClr val="hlink"/>
              </a:buClr>
              <a:buFont typeface="Wingdings" pitchFamily="2" charset="2"/>
              <a:buChar char="n"/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但是，往往许多问题在频域中讨论时，有其非常方便分析的一面。例如，空间位置上的变化不改变信号的</a:t>
            </a:r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频域特性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。　　</a:t>
            </a:r>
            <a:r>
              <a:rPr lang="zh-CN" altLang="en-US" b="1" dirty="0" smtClean="0">
                <a:ea typeface="华文细黑" pitchFamily="2" charset="-122"/>
              </a:rPr>
              <a:t>　</a:t>
            </a:r>
          </a:p>
        </p:txBody>
      </p:sp>
      <p:sp>
        <p:nvSpPr>
          <p:cNvPr id="36867" name="Text Box 2052"/>
          <p:cNvSpPr txBox="1">
            <a:spLocks noChangeArrowheads="1"/>
          </p:cNvSpPr>
          <p:nvPr/>
        </p:nvSpPr>
        <p:spPr bwMode="auto">
          <a:xfrm>
            <a:off x="1828800" y="2743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endParaRPr lang="zh-CN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36868" name="Rectangle 2053"/>
          <p:cNvSpPr>
            <a:spLocks noGrp="1" noChangeArrowheads="1"/>
          </p:cNvSpPr>
          <p:nvPr>
            <p:ph type="title"/>
          </p:nvPr>
        </p:nvSpPr>
        <p:spPr>
          <a:xfrm>
            <a:off x="827088" y="692150"/>
            <a:ext cx="3830637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问题的提出</a:t>
            </a:r>
          </a:p>
        </p:txBody>
      </p:sp>
      <p:sp>
        <p:nvSpPr>
          <p:cNvPr id="5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4817" y="5151843"/>
            <a:ext cx="6388943" cy="5232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如何理解空间域、时间域与频域？</a:t>
            </a:r>
            <a:endParaRPr lang="zh-CN" altLang="en-US" sz="28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071688"/>
            <a:ext cx="6038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053"/>
          <p:cNvSpPr txBox="1">
            <a:spLocks noChangeArrowheads="1"/>
          </p:cNvSpPr>
          <p:nvPr/>
        </p:nvSpPr>
        <p:spPr bwMode="auto">
          <a:xfrm>
            <a:off x="590353" y="552646"/>
            <a:ext cx="59047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36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问题的提出：如何理解频域？</a:t>
            </a:r>
          </a:p>
        </p:txBody>
      </p:sp>
      <p:sp>
        <p:nvSpPr>
          <p:cNvPr id="25604" name="矩形 5"/>
          <p:cNvSpPr>
            <a:spLocks noChangeArrowheads="1"/>
          </p:cNvSpPr>
          <p:nvPr/>
        </p:nvSpPr>
        <p:spPr bwMode="auto">
          <a:xfrm>
            <a:off x="471782" y="1477357"/>
            <a:ext cx="7929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28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音乐最普遍的理解：随着时间变化的震动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7286" y="4434574"/>
            <a:ext cx="67754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矩形 7"/>
          <p:cNvSpPr>
            <a:spLocks noChangeArrowheads="1"/>
          </p:cNvSpPr>
          <p:nvPr/>
        </p:nvSpPr>
        <p:spPr bwMode="auto">
          <a:xfrm>
            <a:off x="558097" y="3786188"/>
            <a:ext cx="3504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28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音乐更直观的理解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63" y="2500313"/>
            <a:ext cx="10715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空域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63" y="4929188"/>
            <a:ext cx="10715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频域</a:t>
            </a:r>
          </a:p>
        </p:txBody>
      </p:sp>
      <p:sp>
        <p:nvSpPr>
          <p:cNvPr id="25609" name="矩形 11"/>
          <p:cNvSpPr>
            <a:spLocks noChangeArrowheads="1"/>
          </p:cNvSpPr>
          <p:nvPr/>
        </p:nvSpPr>
        <p:spPr bwMode="auto">
          <a:xfrm>
            <a:off x="571500" y="62865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https://zhuanlan.zhihu.com/p/19763358</a:t>
            </a:r>
            <a:endParaRPr lang="zh-CN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4"/>
          <p:cNvSpPr/>
          <p:nvPr/>
        </p:nvSpPr>
        <p:spPr>
          <a:xfrm>
            <a:off x="0" y="125673"/>
            <a:ext cx="9144000" cy="285752"/>
          </a:xfrm>
          <a:prstGeom prst="roundRect">
            <a:avLst>
              <a:gd name="adj" fmla="val 50000"/>
            </a:avLst>
          </a:prstGeom>
          <a:solidFill>
            <a:srgbClr val="0083E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141398" y="2474680"/>
            <a:ext cx="4740170" cy="2050187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254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ea typeface="华文行楷" pitchFamily="2" charset="-122"/>
              </a:rPr>
              <a:t>同一物体的不同视角理解</a:t>
            </a:r>
            <a:endParaRPr lang="zh-CN" sz="3600" b="1" dirty="0">
              <a:solidFill>
                <a:schemeClr val="bg1"/>
              </a:solidFill>
              <a:ea typeface="华文行楷" pitchFamily="2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3325</TotalTime>
  <Words>2053</Words>
  <Application>Microsoft Office PowerPoint</Application>
  <PresentationFormat>全屏显示(4:3)</PresentationFormat>
  <Paragraphs>326</Paragraphs>
  <Slides>57</Slides>
  <Notes>36</Notes>
  <HiddenSlides>7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57</vt:i4>
      </vt:variant>
    </vt:vector>
  </HeadingPairs>
  <TitlesOfParts>
    <vt:vector size="60" baseType="lpstr">
      <vt:lpstr>Office 主题​​</vt:lpstr>
      <vt:lpstr>Equation</vt:lpstr>
      <vt:lpstr>公式</vt:lpstr>
      <vt:lpstr>幻灯片 1</vt:lpstr>
      <vt:lpstr>典型试题1：开运算</vt:lpstr>
      <vt:lpstr>幻灯片 3</vt:lpstr>
      <vt:lpstr>红点的顺（逆）时针转动</vt:lpstr>
      <vt:lpstr>红点的上下移动</vt:lpstr>
      <vt:lpstr>红点向圆心方向移动</vt:lpstr>
      <vt:lpstr>幻灯片 7</vt:lpstr>
      <vt:lpstr>问题的提出</vt:lpstr>
      <vt:lpstr>幻灯片 9</vt:lpstr>
      <vt:lpstr>问题的提出</vt:lpstr>
      <vt:lpstr>问题的提出</vt:lpstr>
      <vt:lpstr>问题的提出：为什么要做图像变换？</vt:lpstr>
      <vt:lpstr>图像变换的前提条件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二维离散傅立叶变换</vt:lpstr>
      <vt:lpstr>二维离散Fourier变换： 正变换</vt:lpstr>
      <vt:lpstr>二维离散Fourier变换： 反变换</vt:lpstr>
      <vt:lpstr>二维离散Fourier变换： 作用一</vt:lpstr>
      <vt:lpstr>图像的频率特性 </vt:lpstr>
      <vt:lpstr>Fourier变换的低通滤波示例</vt:lpstr>
      <vt:lpstr>Fourier变换的高通滤波示例</vt:lpstr>
      <vt:lpstr>基于Fourier变换的压缩示例</vt:lpstr>
      <vt:lpstr>基于Fourier变换的压缩示例</vt:lpstr>
      <vt:lpstr>二维离散Fourier变换： 作用一</vt:lpstr>
      <vt:lpstr>幻灯片 42</vt:lpstr>
      <vt:lpstr>幻灯片 43</vt:lpstr>
      <vt:lpstr>二维离散Fourier变换：作用二</vt:lpstr>
      <vt:lpstr>二维离散Fourier变换：作用二</vt:lpstr>
      <vt:lpstr>幻灯片 46</vt:lpstr>
      <vt:lpstr>离散余弦变换（DCT）：问题的提出</vt:lpstr>
      <vt:lpstr>离散余弦变换（DCT）</vt:lpstr>
      <vt:lpstr>离散余弦变换（DCT）： 应用</vt:lpstr>
      <vt:lpstr>快速Fourier变换（FFT）</vt:lpstr>
      <vt:lpstr>FFT的推导</vt:lpstr>
      <vt:lpstr>FFT的推导</vt:lpstr>
      <vt:lpstr>FFT的推导</vt:lpstr>
      <vt:lpstr>FFT的算法原理</vt:lpstr>
      <vt:lpstr>FFT算法图示</vt:lpstr>
      <vt:lpstr>幻灯片 56</vt:lpstr>
      <vt:lpstr>幻灯片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Yirui Wu</dc:creator>
  <cp:lastModifiedBy>thinkpad</cp:lastModifiedBy>
  <cp:revision>366</cp:revision>
  <dcterms:created xsi:type="dcterms:W3CDTF">2017-03-05T02:04:51Z</dcterms:created>
  <dcterms:modified xsi:type="dcterms:W3CDTF">2018-06-04T04:15:33Z</dcterms:modified>
</cp:coreProperties>
</file>